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58" r:id="rId6"/>
    <p:sldId id="262" r:id="rId7"/>
    <p:sldId id="263" r:id="rId8"/>
    <p:sldId id="264" r:id="rId9"/>
    <p:sldId id="265" r:id="rId10"/>
    <p:sldId id="266" r:id="rId11"/>
    <p:sldId id="261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6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81E61-6CA3-46E7-91EE-B0E3A522EBD0}" type="datetimeFigureOut">
              <a:rPr lang="en-IN" smtClean="0"/>
              <a:t>23-07-2020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BEF25-202A-4C82-BE09-0C436A3DFF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0800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AF149-7B2F-4B5E-AFB0-B999949C4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3716C1-BA42-4745-9D15-349ACAD0D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0174A-CE38-4222-92CA-BC1B3B980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84D1-AEF7-44B6-8070-F819229869D7}" type="datetime1">
              <a:rPr lang="en-IN" smtClean="0"/>
              <a:t>23-07-2020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BCE16-0031-45EA-91F0-DF66E3C7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26D6D-D013-478E-B84B-39A226AB8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27FD-1657-40DE-B1F4-0921866BFE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989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C4145-C11D-4FC9-93F7-9D674284E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D910B-4BBC-45B6-882A-2D2696048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11442-BEE6-453A-B7A2-EB5DE61C7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97F3-2896-4582-BBB7-B8888B842210}" type="datetime1">
              <a:rPr lang="en-IN" smtClean="0"/>
              <a:t>23-07-2020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31102-E34D-498C-90AE-F2E38C34D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DD4D7-99DD-4314-A784-CF8512460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27FD-1657-40DE-B1F4-0921866BFE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136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0AB57F-5EB2-4D24-A53F-88004DDB1E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9DE788-AB2C-41C7-871C-4420F667E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708AA-2729-4D05-931F-D2DC62AFD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9CF3-B8D0-4044-9CCF-4B163A7440DE}" type="datetime1">
              <a:rPr lang="en-IN" smtClean="0"/>
              <a:t>23-07-2020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B7A1-13A6-4C57-9F04-8F88B1ED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BCCDF-5E8B-4C00-AF48-3CA23217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27FD-1657-40DE-B1F4-0921866BFE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22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7F62F-3366-4657-B004-CE67D934E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68BFD-6C9B-46EA-A366-F6B06F898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59934-CCE9-4C83-A652-DC03DA65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7B53-94BC-4C5F-820E-B7E406483999}" type="datetime1">
              <a:rPr lang="en-IN" smtClean="0"/>
              <a:t>23-07-2020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FE5A2-2A31-4819-932D-061BDD5A1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0254F-069B-40C8-8B5B-50A7A8A3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27FD-1657-40DE-B1F4-0921866BFE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882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1CCA4-28B2-461F-BA9E-71BA07B1E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7FBF6-8165-4493-B78D-8ACAF97C0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76A6-C9D0-4773-9755-969034EEB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537A-43CC-4412-8AFF-57F122A7F006}" type="datetime1">
              <a:rPr lang="en-IN" smtClean="0"/>
              <a:t>23-07-2020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3A891-7A86-4CFA-9035-FEEFBF173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6AE5E-C64F-492B-A70A-CB50CD651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27FD-1657-40DE-B1F4-0921866BFE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239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F3D0-9437-4BAD-B74E-BA215DF9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1B66-F03A-4C2C-A219-2975D37DB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A887C-D9C5-454A-859C-6BD17B3C0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4F8B5-A95C-4D27-B65E-CDA889167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202-0515-4A69-B989-465676545A26}" type="datetime1">
              <a:rPr lang="en-IN" smtClean="0"/>
              <a:t>23-07-2020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435A4-D72F-4508-85F6-331FD727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FD32A-A8AA-4389-8C10-A322BE427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27FD-1657-40DE-B1F4-0921866BFE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117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BBE60-5287-4821-BE58-F525A63D1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66AFC-80B8-46AC-A12C-C54CF4E16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7D082-3C9F-4B3D-9D65-F7A8D7B92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4B2BD9-1652-4D1E-A3E9-261C9090E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2F6B6C-AD01-4375-BCFB-BEB9AE3DCF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D0748A-BEA2-4941-B72F-7D64FF236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07A0-E379-4D47-8C6D-72CFFCE06197}" type="datetime1">
              <a:rPr lang="en-IN" smtClean="0"/>
              <a:t>23-07-2020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F82377-4A02-4D0C-9B9A-C682C3A1C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94347D-AA84-493B-808D-C489D91C0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27FD-1657-40DE-B1F4-0921866BFE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458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EA46D-41F4-43A0-86F9-87A58940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3323B4-D1A8-4BA5-80F9-5DBB21280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1515-92F9-463E-8254-5E4D4FAB3D4C}" type="datetime1">
              <a:rPr lang="en-IN" smtClean="0"/>
              <a:t>23-07-2020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6C47A-0925-47B2-8CB9-ABAC8E06D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5C698-2CFC-4F74-826F-F98B0B32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27FD-1657-40DE-B1F4-0921866BFE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674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3F858B-875F-40A8-B737-784C1B3EF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1ECC-8FB2-4E07-8E54-55F02183EF6F}" type="datetime1">
              <a:rPr lang="en-IN" smtClean="0"/>
              <a:t>23-07-2020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D3B7B7-CB75-4D45-B61A-20D72AF6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4D7A3-8158-49F2-B016-A55179A1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27FD-1657-40DE-B1F4-0921866BFE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951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A8A60-99A3-413D-A6CA-1705AB46D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986C0-ABDE-48DF-8236-8E197E2F5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91D90A-BB6B-482F-93ED-640036745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16F06-8008-4EF3-B45C-4AF2817A5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75CC-F582-4721-BAEC-C2A4E7FF9533}" type="datetime1">
              <a:rPr lang="en-IN" smtClean="0"/>
              <a:t>23-07-2020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653BD-D713-4090-BE41-FCCD47053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2A248-10C8-47F4-B8F9-6E334F3C5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27FD-1657-40DE-B1F4-0921866BFE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735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63A43-913D-4A28-A997-48863D9AA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3CA183-7AF0-40C5-A2CB-5FB1BD671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743666-7902-4511-AEEB-33FC48D9E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EAA7D-CDBA-4ECC-8547-FDD754096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2F9A-4A3A-4AFE-B46E-D6AF809C836A}" type="datetime1">
              <a:rPr lang="en-IN" smtClean="0"/>
              <a:t>23-07-2020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42C03-BC2D-49D5-B4E9-B1A6F6A35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40087-1446-46EA-9802-F06A423D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27FD-1657-40DE-B1F4-0921866BFE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003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26EC1B-6DF4-4D01-AF68-72EF66D66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60A84-8C6D-4C59-87C0-6028746D7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9DE68-969C-40D7-B5F9-2D76B44E3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6F1ED-98C0-4E14-9421-40DFC4A48D3D}" type="datetime1">
              <a:rPr lang="en-IN" smtClean="0"/>
              <a:t>23-07-2020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1FECE-E51E-4308-8467-520A80324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Physician's Information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DDF27-2DEB-49C0-9FF1-C8A45FD16A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A27FD-1657-40DE-B1F4-0921866BFE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165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technical@kalagahealth.com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www.kalagaherbal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drkvgsmurty@kalagaherbal.com" TargetMode="External"/><Relationship Id="rId5" Type="http://schemas.openxmlformats.org/officeDocument/2006/relationships/hyperlink" Target="mailto:technical@kalagaherbal.com" TargetMode="External"/><Relationship Id="rId10" Type="http://schemas.openxmlformats.org/officeDocument/2006/relationships/hyperlink" Target="http://www.kalagahealth.com/" TargetMode="External"/><Relationship Id="rId4" Type="http://schemas.openxmlformats.org/officeDocument/2006/relationships/image" Target="../media/image3.png"/><Relationship Id="rId9" Type="http://schemas.openxmlformats.org/officeDocument/2006/relationships/hyperlink" Target="mailto:drkvgsmurty@kalagaheaalth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C7F54-11A0-4207-9D67-B7C86B5F4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63513"/>
            <a:ext cx="9144000" cy="1212674"/>
          </a:xfrm>
        </p:spPr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CARDOMAX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17C858-3464-46A8-A686-F4E7DEDE68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b="1" dirty="0">
                <a:solidFill>
                  <a:srgbClr val="002060"/>
                </a:solidFill>
              </a:rPr>
              <a:t>Endothelial Dysfunction and Inflammation are the basic root causes of Cardio Vascular Diseases (CVD) and CARDOMAX can improve Vascular Function and General Health.</a:t>
            </a:r>
          </a:p>
          <a:p>
            <a:r>
              <a:rPr lang="en-IN" b="1" dirty="0">
                <a:solidFill>
                  <a:srgbClr val="002060"/>
                </a:solidFill>
              </a:rPr>
              <a:t>Non-Invasive Medical Management of CVD</a:t>
            </a:r>
          </a:p>
          <a:p>
            <a:r>
              <a:rPr lang="en-IN" b="1" dirty="0">
                <a:solidFill>
                  <a:srgbClr val="FF0000"/>
                </a:solidFill>
              </a:rPr>
              <a:t>1 or 2 CAP –Bi-Daily for a period of 90 days or as advised by Physician</a:t>
            </a:r>
          </a:p>
          <a:p>
            <a:endParaRPr lang="en-IN" b="1" dirty="0">
              <a:solidFill>
                <a:srgbClr val="002060"/>
              </a:solidFill>
            </a:endParaRPr>
          </a:p>
          <a:p>
            <a:endParaRPr lang="en-IN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D:\CVK Teja\Logos\kalaga herbal logo.jpg">
            <a:extLst>
              <a:ext uri="{FF2B5EF4-FFF2-40B4-BE49-F238E27FC236}">
                <a16:creationId xmlns:a16="http://schemas.microsoft.com/office/drawing/2014/main" id="{F7B34633-0420-4D8D-814A-6F0485E47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5" name="Picture 4" descr="Logo 2">
            <a:extLst>
              <a:ext uri="{FF2B5EF4-FFF2-40B4-BE49-F238E27FC236}">
                <a16:creationId xmlns:a16="http://schemas.microsoft.com/office/drawing/2014/main" id="{A97F50AB-960D-477C-A21F-2D11B0903D5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19E9C2-A1B3-4FC8-A396-658024C9F5DB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91C1E1-0E3F-42FB-A4BA-2AB2331BCCD6}"/>
              </a:ext>
            </a:extLst>
          </p:cNvPr>
          <p:cNvSpPr/>
          <p:nvPr/>
        </p:nvSpPr>
        <p:spPr>
          <a:xfrm>
            <a:off x="2517301" y="6103583"/>
            <a:ext cx="7716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CARDOMAX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63CB9-A4B5-4724-8272-CD932272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CA2272-E81A-44B1-AEB1-346AA09E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CARDOMAX  </a:t>
            </a:r>
            <a:fld id="{988A27FD-1657-40DE-B1F4-0921866BFEE9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8961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CVK Teja\Logos\kalaga herbal logo.jpg">
            <a:extLst>
              <a:ext uri="{FF2B5EF4-FFF2-40B4-BE49-F238E27FC236}">
                <a16:creationId xmlns:a16="http://schemas.microsoft.com/office/drawing/2014/main" id="{360BC572-A1A8-4EFC-BAEE-3AB0BE687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3" name="Picture 2" descr="Logo 2">
            <a:extLst>
              <a:ext uri="{FF2B5EF4-FFF2-40B4-BE49-F238E27FC236}">
                <a16:creationId xmlns:a16="http://schemas.microsoft.com/office/drawing/2014/main" id="{FD2A49E5-CC24-4F52-AA20-6D486EB3D96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C4942B-9F61-430D-8BB2-E3AC16453AFC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48E340-AD12-47F0-9D22-9204E3DC0A81}"/>
              </a:ext>
            </a:extLst>
          </p:cNvPr>
          <p:cNvSpPr/>
          <p:nvPr/>
        </p:nvSpPr>
        <p:spPr>
          <a:xfrm>
            <a:off x="2517301" y="6103583"/>
            <a:ext cx="7716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CARDOMAX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4BEEA3-DC06-48FE-8B42-67F041276C98}"/>
              </a:ext>
            </a:extLst>
          </p:cNvPr>
          <p:cNvGrpSpPr/>
          <p:nvPr/>
        </p:nvGrpSpPr>
        <p:grpSpPr>
          <a:xfrm>
            <a:off x="1761067" y="1540932"/>
            <a:ext cx="8669866" cy="4024489"/>
            <a:chOff x="1761067" y="1540932"/>
            <a:chExt cx="8669866" cy="40244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BE53171-A74E-4C2E-9516-8923E68D0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18511" y="1565326"/>
              <a:ext cx="816995" cy="1352854"/>
            </a:xfrm>
            <a:prstGeom prst="rect">
              <a:avLst/>
            </a:prstGeom>
          </p:spPr>
        </p:pic>
        <p:pic>
          <p:nvPicPr>
            <p:cNvPr id="12" name="Picture 2" descr="Image result for varicose veins images">
              <a:extLst>
                <a:ext uri="{FF2B5EF4-FFF2-40B4-BE49-F238E27FC236}">
                  <a16:creationId xmlns:a16="http://schemas.microsoft.com/office/drawing/2014/main" id="{9233C1E5-0C08-4574-89D7-98BECB416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61067" y="1540932"/>
              <a:ext cx="3505200" cy="4024489"/>
            </a:xfrm>
            <a:prstGeom prst="rect">
              <a:avLst/>
            </a:prstGeom>
            <a:noFill/>
          </p:spPr>
        </p:pic>
        <p:pic>
          <p:nvPicPr>
            <p:cNvPr id="11" name="Picture 1">
              <a:extLst>
                <a:ext uri="{FF2B5EF4-FFF2-40B4-BE49-F238E27FC236}">
                  <a16:creationId xmlns:a16="http://schemas.microsoft.com/office/drawing/2014/main" id="{AAD2FA64-4F7C-4BB1-BA59-CA200D2F5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17356" y="1638296"/>
              <a:ext cx="4213577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0E94945-E76F-4E27-997B-11CD12E45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A696087-8BAE-49D8-ABD2-D9E8E2BC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CARDOMAX  </a:t>
            </a:r>
            <a:fld id="{988A27FD-1657-40DE-B1F4-0921866BFEE9}" type="slidenum">
              <a:rPr lang="en-IN" smtClean="0"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59039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CVK Teja\Logos\kalaga herbal logo.jpg">
            <a:extLst>
              <a:ext uri="{FF2B5EF4-FFF2-40B4-BE49-F238E27FC236}">
                <a16:creationId xmlns:a16="http://schemas.microsoft.com/office/drawing/2014/main" id="{360BC572-A1A8-4EFC-BAEE-3AB0BE687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3" name="Picture 2" descr="Logo 2">
            <a:extLst>
              <a:ext uri="{FF2B5EF4-FFF2-40B4-BE49-F238E27FC236}">
                <a16:creationId xmlns:a16="http://schemas.microsoft.com/office/drawing/2014/main" id="{FD2A49E5-CC24-4F52-AA20-6D486EB3D96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C4942B-9F61-430D-8BB2-E3AC16453AFC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48E340-AD12-47F0-9D22-9204E3DC0A81}"/>
              </a:ext>
            </a:extLst>
          </p:cNvPr>
          <p:cNvSpPr/>
          <p:nvPr/>
        </p:nvSpPr>
        <p:spPr>
          <a:xfrm>
            <a:off x="2517301" y="6103583"/>
            <a:ext cx="7716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CARDOMAX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F7D7A2-9DFA-433F-A533-0725F8E405CF}"/>
              </a:ext>
            </a:extLst>
          </p:cNvPr>
          <p:cNvGrpSpPr/>
          <p:nvPr/>
        </p:nvGrpSpPr>
        <p:grpSpPr>
          <a:xfrm>
            <a:off x="1130843" y="1439333"/>
            <a:ext cx="9046940" cy="4355618"/>
            <a:chOff x="1130843" y="1439333"/>
            <a:chExt cx="9046940" cy="4355618"/>
          </a:xfrm>
        </p:grpSpPr>
        <p:pic>
          <p:nvPicPr>
            <p:cNvPr id="10" name="Picture 9" descr="D:\KHRL PKL UNIT\2018 -19\2  Reduflame\Market promotional material RF\Inflammation images\AutoImmune-1024x768.png">
              <a:extLst>
                <a:ext uri="{FF2B5EF4-FFF2-40B4-BE49-F238E27FC236}">
                  <a16:creationId xmlns:a16="http://schemas.microsoft.com/office/drawing/2014/main" id="{A2BBC91B-CAE8-4610-8FC6-30C9C78E19FC}"/>
                </a:ext>
              </a:extLst>
            </p:cNvPr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10265" y="1439333"/>
              <a:ext cx="4419603" cy="4355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186A1E-9365-4D38-82EE-4A9D6B620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0843" y="3996035"/>
              <a:ext cx="966933" cy="1676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8FE5784-38F8-4AC7-BFA3-48271B462642}"/>
                </a:ext>
              </a:extLst>
            </p:cNvPr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169383" y="1501422"/>
              <a:ext cx="3853037" cy="2190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F686D5F-A9E0-4949-B036-8FD20E908BAD}"/>
                </a:ext>
              </a:extLst>
            </p:cNvPr>
            <p:cNvPicPr/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169383" y="3723439"/>
              <a:ext cx="4008400" cy="2060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40ED83-1B7E-400B-992B-FA5BE161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67B8840-E485-406B-9654-2C481B1D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CARDOMAX  </a:t>
            </a:r>
            <a:fld id="{988A27FD-1657-40DE-B1F4-0921866BFEE9}" type="slidenum">
              <a:rPr lang="en-IN" smtClean="0"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07680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CVK Teja\Logos\kalaga herbal logo.jpg">
            <a:extLst>
              <a:ext uri="{FF2B5EF4-FFF2-40B4-BE49-F238E27FC236}">
                <a16:creationId xmlns:a16="http://schemas.microsoft.com/office/drawing/2014/main" id="{360BC572-A1A8-4EFC-BAEE-3AB0BE687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3" name="Picture 2" descr="Logo 2">
            <a:extLst>
              <a:ext uri="{FF2B5EF4-FFF2-40B4-BE49-F238E27FC236}">
                <a16:creationId xmlns:a16="http://schemas.microsoft.com/office/drawing/2014/main" id="{FD2A49E5-CC24-4F52-AA20-6D486EB3D96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C4942B-9F61-430D-8BB2-E3AC16453AFC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48E340-AD12-47F0-9D22-9204E3DC0A81}"/>
              </a:ext>
            </a:extLst>
          </p:cNvPr>
          <p:cNvSpPr/>
          <p:nvPr/>
        </p:nvSpPr>
        <p:spPr>
          <a:xfrm>
            <a:off x="2517301" y="6103583"/>
            <a:ext cx="7716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CARDOMAX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6C844F8-64C1-4F41-A19B-1A0AB03565F2}"/>
              </a:ext>
            </a:extLst>
          </p:cNvPr>
          <p:cNvGrpSpPr/>
          <p:nvPr/>
        </p:nvGrpSpPr>
        <p:grpSpPr>
          <a:xfrm>
            <a:off x="1412327" y="1218062"/>
            <a:ext cx="9535073" cy="4511048"/>
            <a:chOff x="1412327" y="1218062"/>
            <a:chExt cx="9535073" cy="4511048"/>
          </a:xfrm>
        </p:grpSpPr>
        <p:pic>
          <p:nvPicPr>
            <p:cNvPr id="6" name="Picture 5" descr="Image result for Radiation Vascular endothelial dysfunction images">
              <a:extLst>
                <a:ext uri="{FF2B5EF4-FFF2-40B4-BE49-F238E27FC236}">
                  <a16:creationId xmlns:a16="http://schemas.microsoft.com/office/drawing/2014/main" id="{18093407-43C1-488D-B986-CD060044BFF1}"/>
                </a:ext>
              </a:extLst>
            </p:cNvPr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70700" y="3428999"/>
              <a:ext cx="4076700" cy="2300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BAFC704-F579-4ABE-AD12-1D0CF8BF7175}"/>
                </a:ext>
              </a:extLst>
            </p:cNvPr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11243" y="1218063"/>
              <a:ext cx="4162779" cy="2210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895D76A-4F93-4F37-BE5A-0F29350114B8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327" y="1218062"/>
              <a:ext cx="5240868" cy="45110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0DA74CE-7439-4F38-B74E-B38008306F37}"/>
                </a:ext>
              </a:extLst>
            </p:cNvPr>
            <p:cNvSpPr/>
            <p:nvPr/>
          </p:nvSpPr>
          <p:spPr>
            <a:xfrm>
              <a:off x="3810000" y="1896534"/>
              <a:ext cx="1185334" cy="36124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FF00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2672897-8B87-4FC2-B98C-B734076414F7}"/>
                </a:ext>
              </a:extLst>
            </p:cNvPr>
            <p:cNvSpPr/>
            <p:nvPr/>
          </p:nvSpPr>
          <p:spPr>
            <a:xfrm>
              <a:off x="5454968" y="3285057"/>
              <a:ext cx="1140178" cy="502355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2E178B-6E70-4B0D-9505-83B1849C3A2F}"/>
                </a:ext>
              </a:extLst>
            </p:cNvPr>
            <p:cNvSpPr txBox="1"/>
            <p:nvPr/>
          </p:nvSpPr>
          <p:spPr>
            <a:xfrm>
              <a:off x="5569020" y="3339716"/>
              <a:ext cx="833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>
                  <a:solidFill>
                    <a:srgbClr val="FF0000"/>
                  </a:solidFill>
                </a:rPr>
                <a:t>Cancer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98B802-4A5F-41FF-A2AA-5753F49DA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74665" y="3920061"/>
              <a:ext cx="966933" cy="1676400"/>
            </a:xfrm>
            <a:prstGeom prst="rect">
              <a:avLst/>
            </a:prstGeom>
          </p:spPr>
        </p:pic>
      </p:grp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E9E1823-1111-4318-B89B-01E54BFD8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2541B91-82B5-49F2-9162-37DBFB81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CARDOMAX  </a:t>
            </a:r>
            <a:fld id="{988A27FD-1657-40DE-B1F4-0921866BFEE9}" type="slidenum">
              <a:rPr lang="en-IN" smtClean="0"/>
              <a:t>12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3204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CVK Teja\Logos\kalaga herbal logo.jpg">
            <a:extLst>
              <a:ext uri="{FF2B5EF4-FFF2-40B4-BE49-F238E27FC236}">
                <a16:creationId xmlns:a16="http://schemas.microsoft.com/office/drawing/2014/main" id="{360BC572-A1A8-4EFC-BAEE-3AB0BE687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3" name="Picture 2" descr="Logo 2">
            <a:extLst>
              <a:ext uri="{FF2B5EF4-FFF2-40B4-BE49-F238E27FC236}">
                <a16:creationId xmlns:a16="http://schemas.microsoft.com/office/drawing/2014/main" id="{FD2A49E5-CC24-4F52-AA20-6D486EB3D96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C4942B-9F61-430D-8BB2-E3AC16453AFC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48E340-AD12-47F0-9D22-9204E3DC0A81}"/>
              </a:ext>
            </a:extLst>
          </p:cNvPr>
          <p:cNvSpPr/>
          <p:nvPr/>
        </p:nvSpPr>
        <p:spPr>
          <a:xfrm>
            <a:off x="2517301" y="6103583"/>
            <a:ext cx="7716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CARDOMAX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9D8BE36-0D80-41C7-B682-96A507EAEEE7}"/>
              </a:ext>
            </a:extLst>
          </p:cNvPr>
          <p:cNvGrpSpPr/>
          <p:nvPr/>
        </p:nvGrpSpPr>
        <p:grpSpPr>
          <a:xfrm>
            <a:off x="1384478" y="1272969"/>
            <a:ext cx="9701211" cy="4406900"/>
            <a:chOff x="1384478" y="1272969"/>
            <a:chExt cx="9701211" cy="4406900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FEAE5B6D-EE6C-4F6C-B9E9-819059D2D1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84478" y="1272969"/>
              <a:ext cx="4164011" cy="440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0384871-4EAB-43D5-A4A2-B7FBA27F3B62}"/>
                </a:ext>
              </a:extLst>
            </p:cNvPr>
            <p:cNvGrpSpPr/>
            <p:nvPr/>
          </p:nvGrpSpPr>
          <p:grpSpPr>
            <a:xfrm>
              <a:off x="5424310" y="1318604"/>
              <a:ext cx="5661379" cy="4313846"/>
              <a:chOff x="-26336" y="827909"/>
              <a:chExt cx="7708139" cy="5603079"/>
            </a:xfrm>
          </p:grpSpPr>
          <p:sp>
            <p:nvSpPr>
              <p:cNvPr id="16" name="Flowchart: Extract 15">
                <a:extLst>
                  <a:ext uri="{FF2B5EF4-FFF2-40B4-BE49-F238E27FC236}">
                    <a16:creationId xmlns:a16="http://schemas.microsoft.com/office/drawing/2014/main" id="{7C085D34-A0C1-44CD-BE42-42C6935F8DD6}"/>
                  </a:ext>
                </a:extLst>
              </p:cNvPr>
              <p:cNvSpPr/>
              <p:nvPr/>
            </p:nvSpPr>
            <p:spPr>
              <a:xfrm>
                <a:off x="-26336" y="1233836"/>
                <a:ext cx="5162462" cy="4793543"/>
              </a:xfrm>
              <a:prstGeom prst="flowChartExtra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>
                    <a:solidFill>
                      <a:schemeClr val="tx1"/>
                    </a:solidFill>
                  </a:rPr>
                  <a:t>NO *</a:t>
                </a:r>
              </a:p>
              <a:p>
                <a:pPr algn="ctr"/>
                <a:r>
                  <a:rPr lang="en-IN" b="1" dirty="0">
                    <a:solidFill>
                      <a:schemeClr val="tx1"/>
                    </a:solidFill>
                  </a:rPr>
                  <a:t>Vasodilatation Growth inhibition,  Anti-apoptotic, Anti-thrombotic, Anti-inflammatory, Anti-Oxidant</a:t>
                </a:r>
              </a:p>
              <a:p>
                <a:pPr algn="ctr"/>
                <a:endParaRPr lang="en-IN" b="1" dirty="0">
                  <a:solidFill>
                    <a:schemeClr val="tx1"/>
                  </a:solidFill>
                </a:endParaRPr>
              </a:p>
              <a:p>
                <a:pPr algn="ctr"/>
                <a:endParaRPr lang="en-IN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lowchart: Merge 16">
                <a:extLst>
                  <a:ext uri="{FF2B5EF4-FFF2-40B4-BE49-F238E27FC236}">
                    <a16:creationId xmlns:a16="http://schemas.microsoft.com/office/drawing/2014/main" id="{AEFF5E69-75DF-48EF-8078-940F9767D6D9}"/>
                  </a:ext>
                </a:extLst>
              </p:cNvPr>
              <p:cNvSpPr/>
              <p:nvPr/>
            </p:nvSpPr>
            <p:spPr>
              <a:xfrm>
                <a:off x="2743200" y="1233837"/>
                <a:ext cx="4938603" cy="4870216"/>
              </a:xfrm>
              <a:prstGeom prst="flowChartMerg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b="1" dirty="0">
                  <a:solidFill>
                    <a:schemeClr val="tx1"/>
                  </a:solidFill>
                </a:endParaRPr>
              </a:p>
              <a:p>
                <a:pPr algn="ctr"/>
                <a:endParaRPr lang="en-IN" b="1" dirty="0">
                  <a:solidFill>
                    <a:schemeClr val="tx1"/>
                  </a:solidFill>
                </a:endParaRPr>
              </a:p>
              <a:p>
                <a:pPr algn="ctr"/>
                <a:endParaRPr lang="en-IN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IN" b="1" dirty="0">
                    <a:solidFill>
                      <a:schemeClr val="tx1"/>
                    </a:solidFill>
                  </a:rPr>
                  <a:t>Vasoconstriction, Growth Stimulation, </a:t>
                </a:r>
              </a:p>
              <a:p>
                <a:pPr algn="ctr"/>
                <a:r>
                  <a:rPr lang="en-IN" b="1" dirty="0">
                    <a:solidFill>
                      <a:schemeClr val="tx1"/>
                    </a:solidFill>
                  </a:rPr>
                  <a:t>Pro-apoptotic, Pro-thrombotic,</a:t>
                </a:r>
              </a:p>
              <a:p>
                <a:pPr algn="ctr"/>
                <a:r>
                  <a:rPr lang="en-IN" b="1" dirty="0">
                    <a:solidFill>
                      <a:schemeClr val="tx1"/>
                    </a:solidFill>
                  </a:rPr>
                  <a:t>Pro-inflammatory,</a:t>
                </a:r>
              </a:p>
              <a:p>
                <a:pPr algn="ctr"/>
                <a:r>
                  <a:rPr lang="en-IN" b="1" dirty="0">
                    <a:solidFill>
                      <a:schemeClr val="tx1"/>
                    </a:solidFill>
                  </a:rPr>
                  <a:t>Pro-Oxidant</a:t>
                </a:r>
              </a:p>
              <a:p>
                <a:pPr algn="ctr"/>
                <a:r>
                  <a:rPr lang="en-IN" b="1" dirty="0">
                    <a:solidFill>
                      <a:schemeClr val="tx1"/>
                    </a:solidFill>
                  </a:rPr>
                  <a:t> ox LDL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23B42C91-0D5D-4E74-9227-194FC68FA34F}"/>
                  </a:ext>
                </a:extLst>
              </p:cNvPr>
              <p:cNvSpPr/>
              <p:nvPr/>
            </p:nvSpPr>
            <p:spPr>
              <a:xfrm>
                <a:off x="2046455" y="827909"/>
                <a:ext cx="5562600" cy="3734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IN" b="1" dirty="0">
                    <a:solidFill>
                      <a:schemeClr val="tx1"/>
                    </a:solidFill>
                  </a:rPr>
                  <a:t>Endothelial Dysfunction and Ageing</a:t>
                </a: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881199F-0FF6-4313-A248-4DAED3514EBE}"/>
                  </a:ext>
                </a:extLst>
              </p:cNvPr>
              <p:cNvSpPr/>
              <p:nvPr/>
            </p:nvSpPr>
            <p:spPr>
              <a:xfrm>
                <a:off x="-19211" y="6057568"/>
                <a:ext cx="5486400" cy="37342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b="1" dirty="0">
                    <a:solidFill>
                      <a:schemeClr val="tx1"/>
                    </a:solidFill>
                  </a:rPr>
                  <a:t>Normal Endothelial function</a:t>
                </a: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835C80E-FEFD-43EE-995B-F42F231BE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76991" y="1535615"/>
              <a:ext cx="1261720" cy="2009095"/>
            </a:xfrm>
            <a:prstGeom prst="rect">
              <a:avLst/>
            </a:prstGeom>
          </p:spPr>
        </p:pic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67C56-9440-4BB6-A7A9-3AD46505A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DFFF5-D906-4969-A99D-922A0FC9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CRDOMAX </a:t>
            </a:r>
            <a:fld id="{988A27FD-1657-40DE-B1F4-0921866BFEE9}" type="slidenum">
              <a:rPr lang="en-IN" smtClean="0"/>
              <a:t>13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97552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CVK Teja\Logos\kalaga herbal logo.jpg">
            <a:extLst>
              <a:ext uri="{FF2B5EF4-FFF2-40B4-BE49-F238E27FC236}">
                <a16:creationId xmlns:a16="http://schemas.microsoft.com/office/drawing/2014/main" id="{360BC572-A1A8-4EFC-BAEE-3AB0BE687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3" name="Picture 2" descr="Logo 2">
            <a:extLst>
              <a:ext uri="{FF2B5EF4-FFF2-40B4-BE49-F238E27FC236}">
                <a16:creationId xmlns:a16="http://schemas.microsoft.com/office/drawing/2014/main" id="{FD2A49E5-CC24-4F52-AA20-6D486EB3D96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C4942B-9F61-430D-8BB2-E3AC16453AFC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48E340-AD12-47F0-9D22-9204E3DC0A81}"/>
              </a:ext>
            </a:extLst>
          </p:cNvPr>
          <p:cNvSpPr/>
          <p:nvPr/>
        </p:nvSpPr>
        <p:spPr>
          <a:xfrm>
            <a:off x="2517301" y="6103583"/>
            <a:ext cx="7716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CARDOMAX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498E09-66FE-48CF-BCFC-A8842899F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9957" y="980840"/>
            <a:ext cx="966933" cy="16764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96F5734-5431-48D2-8411-E43994405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305876"/>
              </p:ext>
            </p:extLst>
          </p:nvPr>
        </p:nvGraphicFramePr>
        <p:xfrm>
          <a:off x="1326448" y="1303859"/>
          <a:ext cx="9143996" cy="4573301"/>
        </p:xfrm>
        <a:graphic>
          <a:graphicData uri="http://schemas.openxmlformats.org/drawingml/2006/table">
            <a:tbl>
              <a:tblPr/>
              <a:tblGrid>
                <a:gridCol w="464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5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5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9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296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42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Sl. No.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Sanskrit Name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Or Local Name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Botanical Name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Part used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Classical Reference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CC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Arjuna</a:t>
                      </a:r>
                      <a:endParaRPr lang="en-US" sz="1200" b="1" dirty="0">
                        <a:solidFill>
                          <a:srgbClr val="0000CC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kern="1200" dirty="0" err="1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Terminalia</a:t>
                      </a:r>
                      <a:r>
                        <a:rPr lang="en-IN" sz="1200" b="1" kern="1200" dirty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IN" sz="1200" b="1" kern="1200" dirty="0" err="1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arjuna</a:t>
                      </a:r>
                      <a:endParaRPr lang="en-US" sz="1200" b="1" dirty="0">
                        <a:solidFill>
                          <a:srgbClr val="0000CC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CC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Stem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b="1" kern="1200" dirty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API – </a:t>
                      </a:r>
                      <a:r>
                        <a:rPr lang="en-IN" sz="1200" b="1" kern="1200" dirty="0" err="1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Vol</a:t>
                      </a:r>
                      <a:r>
                        <a:rPr lang="en-IN" sz="1200" b="1" kern="1200" dirty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II, P 17-18</a:t>
                      </a:r>
                      <a:endParaRPr lang="en-US" sz="1200" b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9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Gokhru</a:t>
                      </a:r>
                      <a:endParaRPr lang="en-US" sz="1200" b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Tribulus</a:t>
                      </a:r>
                      <a:r>
                        <a:rPr lang="en-US" sz="1200" b="1" dirty="0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terrestris</a:t>
                      </a:r>
                      <a:r>
                        <a:rPr lang="en-US" sz="1200" b="1" dirty="0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 L</a:t>
                      </a:r>
                      <a:endParaRPr lang="en-US" sz="12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Fruit</a:t>
                      </a:r>
                      <a:endParaRPr lang="en-US" sz="12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API – </a:t>
                      </a:r>
                      <a:r>
                        <a:rPr lang="en-US" sz="1200" b="1" dirty="0" err="1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Vol</a:t>
                      </a:r>
                      <a:r>
                        <a:rPr lang="en-US" sz="1200" b="1" dirty="0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 I, P 39 </a:t>
                      </a:r>
                      <a:endParaRPr lang="en-US" sz="12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9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Pushkarmool</a:t>
                      </a:r>
                      <a:endParaRPr lang="en-US" sz="12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Inula</a:t>
                      </a:r>
                      <a:r>
                        <a:rPr lang="en-US" sz="1200" b="1" dirty="0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racemosa</a:t>
                      </a:r>
                      <a:endParaRPr lang="en-US" sz="12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Root</a:t>
                      </a:r>
                      <a:endParaRPr lang="en-US" sz="12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API – </a:t>
                      </a:r>
                      <a:r>
                        <a:rPr lang="en-US" sz="1200" b="1" dirty="0" err="1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Vol</a:t>
                      </a:r>
                      <a:r>
                        <a:rPr lang="en-US" sz="1200" b="1" dirty="0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 IV, P 102</a:t>
                      </a:r>
                      <a:endParaRPr lang="en-US" sz="12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30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Jatamansi</a:t>
                      </a:r>
                      <a:endParaRPr lang="en-US" sz="12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Nardostachys</a:t>
                      </a:r>
                      <a:r>
                        <a:rPr lang="en-US" sz="1200" b="1" dirty="0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jatamansi</a:t>
                      </a:r>
                      <a:endParaRPr lang="en-US" sz="12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Root</a:t>
                      </a:r>
                      <a:endParaRPr lang="en-US" sz="12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API – </a:t>
                      </a:r>
                      <a:r>
                        <a:rPr lang="en-US" sz="1200" b="1" dirty="0" err="1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Vol</a:t>
                      </a:r>
                      <a:r>
                        <a:rPr lang="en-US" sz="1200" b="1" dirty="0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 I, P 86-88 </a:t>
                      </a:r>
                      <a:endParaRPr lang="en-US" sz="12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335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Burans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Rhododendron </a:t>
                      </a: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arboreum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Flower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Sushruta-Sushrut</a:t>
                      </a: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Samhita</a:t>
                      </a: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sutra </a:t>
                      </a: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stana</a:t>
                      </a: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page 390, 391,392,393. P. V Prof, </a:t>
                      </a:r>
                      <a:r>
                        <a:rPr lang="en-US" sz="1200" b="1" i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with  English translation&amp; </a:t>
                      </a:r>
                      <a:r>
                        <a:rPr lang="en-US" sz="1200" b="1" i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Dalhana’s</a:t>
                      </a:r>
                      <a:r>
                        <a:rPr lang="en-US" sz="1200" b="1" i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commentary ,</a:t>
                      </a: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Vol</a:t>
                      </a: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I reprint,  </a:t>
                      </a: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ChaukhambaVisva</a:t>
                      </a: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Bharati</a:t>
                      </a: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Varanasi, 1998.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Singh T B &amp; </a:t>
                      </a: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Chunekar</a:t>
                      </a: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KC Dr , </a:t>
                      </a:r>
                      <a:r>
                        <a:rPr lang="en-US" sz="1200" b="1" i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Glossarry</a:t>
                      </a:r>
                      <a:r>
                        <a:rPr lang="en-US" sz="1200" b="1" i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of Vegetable Drugs in </a:t>
                      </a:r>
                      <a:r>
                        <a:rPr lang="en-US" sz="1200" b="1" i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Brhattrayi</a:t>
                      </a: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Chaukhamba</a:t>
                      </a: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Sanskrit series , Varanasi, 447- 448, 1972 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30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Guggulu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Commiphora</a:t>
                      </a: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mukul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Gum Resin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API PART – I, VOL – I, 28 PAGE NOS. 73 - 74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71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Lashuna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Allium</a:t>
                      </a: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sativam</a:t>
                      </a: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Linn.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Bulb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API PART – I, VOL – III, 50 PAGE NOS. 163 to 165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30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Guduci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Tinospora</a:t>
                      </a: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cordifolia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Whole plant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API PART – I, VOL – I, 27 PAGE NOS. 70 -72 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06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Amlavetas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Hippophae</a:t>
                      </a: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salcifora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Fruit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 </a:t>
                      </a:r>
                      <a:r>
                        <a:rPr lang="en-US" sz="1200" b="1" kern="1200" dirty="0" err="1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Ayurvedic</a:t>
                      </a:r>
                      <a:r>
                        <a:rPr lang="en-US" sz="1200" b="1" kern="1200" dirty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Formulary of India – Part III – Page 420, Item – 11, Department of AYUSH, Govt. Of India, Central Council for Research in </a:t>
                      </a:r>
                      <a:r>
                        <a:rPr lang="en-US" sz="1200" b="1" kern="1200" dirty="0" err="1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Ayurveda</a:t>
                      </a:r>
                      <a:r>
                        <a:rPr lang="en-US" sz="1200" b="1" kern="1200" dirty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and </a:t>
                      </a:r>
                      <a:r>
                        <a:rPr lang="en-US" sz="1200" b="1" kern="1200" dirty="0" err="1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Sidda</a:t>
                      </a:r>
                      <a:r>
                        <a:rPr lang="en-US" sz="1200" b="1" kern="1200" dirty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200" b="1" kern="1200" dirty="0" err="1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Unani</a:t>
                      </a:r>
                      <a:r>
                        <a:rPr lang="en-US" sz="1200" b="1" kern="1200" dirty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200" b="1" kern="1200" dirty="0" err="1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Youga</a:t>
                      </a:r>
                      <a:r>
                        <a:rPr lang="en-US" sz="1200" b="1" kern="1200" dirty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Homeopathy (CCRAS), New Delhi. 2011 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9582A8-207D-439D-AA47-7AE8A5DB2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F26CFF-0D51-40F5-BF27-7192AF1D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CARDOMAX  </a:t>
            </a:r>
            <a:fld id="{988A27FD-1657-40DE-B1F4-0921866BFEE9}" type="slidenum">
              <a:rPr lang="en-IN" smtClean="0"/>
              <a:t>14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68286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CVK Teja\Logos\kalaga herbal logo.jpg">
            <a:extLst>
              <a:ext uri="{FF2B5EF4-FFF2-40B4-BE49-F238E27FC236}">
                <a16:creationId xmlns:a16="http://schemas.microsoft.com/office/drawing/2014/main" id="{360BC572-A1A8-4EFC-BAEE-3AB0BE687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3" name="Picture 2" descr="Logo 2">
            <a:extLst>
              <a:ext uri="{FF2B5EF4-FFF2-40B4-BE49-F238E27FC236}">
                <a16:creationId xmlns:a16="http://schemas.microsoft.com/office/drawing/2014/main" id="{FD2A49E5-CC24-4F52-AA20-6D486EB3D96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C4942B-9F61-430D-8BB2-E3AC16453AFC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48E340-AD12-47F0-9D22-9204E3DC0A81}"/>
              </a:ext>
            </a:extLst>
          </p:cNvPr>
          <p:cNvSpPr/>
          <p:nvPr/>
        </p:nvSpPr>
        <p:spPr>
          <a:xfrm>
            <a:off x="2517301" y="6103583"/>
            <a:ext cx="7716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CARDOMAX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3E3E6A-0FA8-4246-A0A5-C15438635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2031" y="2760650"/>
            <a:ext cx="1261720" cy="200909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718DE-9BE7-43FF-96C6-21F5A0C1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F4ED4AF-4CAF-4C04-8B78-B85A38AE5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CARDOMAX  </a:t>
            </a:r>
            <a:fld id="{988A27FD-1657-40DE-B1F4-0921866BFEE9}" type="slidenum">
              <a:rPr lang="en-IN" smtClean="0"/>
              <a:t>15</a:t>
            </a:fld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FDE601-9B21-4D40-AC22-02A8BB5FE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5645" y="1317250"/>
            <a:ext cx="7816386" cy="45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8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CVK Teja\Logos\kalaga herbal logo.jpg">
            <a:extLst>
              <a:ext uri="{FF2B5EF4-FFF2-40B4-BE49-F238E27FC236}">
                <a16:creationId xmlns:a16="http://schemas.microsoft.com/office/drawing/2014/main" id="{656AACC8-D51F-4CFF-BF77-796C082A0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3" name="Picture 2" descr="Logo 2">
            <a:extLst>
              <a:ext uri="{FF2B5EF4-FFF2-40B4-BE49-F238E27FC236}">
                <a16:creationId xmlns:a16="http://schemas.microsoft.com/office/drawing/2014/main" id="{BB3B3E57-98CA-4F27-8E79-82BF8F0E8F5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4F7BBD-6534-4F25-B105-4923ACF8895F}"/>
              </a:ext>
            </a:extLst>
          </p:cNvPr>
          <p:cNvSpPr/>
          <p:nvPr/>
        </p:nvSpPr>
        <p:spPr>
          <a:xfrm>
            <a:off x="2517301" y="6103583"/>
            <a:ext cx="7716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CARDOMAX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3671BF-F2B1-43B0-AF4A-F9D54BFD6646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31D457-6CAE-489F-A571-4AF39152FA83}"/>
              </a:ext>
            </a:extLst>
          </p:cNvPr>
          <p:cNvGrpSpPr/>
          <p:nvPr/>
        </p:nvGrpSpPr>
        <p:grpSpPr>
          <a:xfrm>
            <a:off x="1936042" y="1209050"/>
            <a:ext cx="8286048" cy="3575851"/>
            <a:chOff x="1834444" y="1519484"/>
            <a:chExt cx="8286048" cy="357585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B28F93B-1536-4F8C-9563-CFCE9065B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444" y="1519484"/>
              <a:ext cx="2077156" cy="357585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16ACE6-3F29-4CEB-BD2C-4CE4F726819E}"/>
                </a:ext>
              </a:extLst>
            </p:cNvPr>
            <p:cNvSpPr/>
            <p:nvPr/>
          </p:nvSpPr>
          <p:spPr>
            <a:xfrm>
              <a:off x="4024492" y="1519484"/>
              <a:ext cx="6096000" cy="357585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lvl="0">
                <a:lnSpc>
                  <a:spcPct val="115000"/>
                </a:lnSpc>
                <a:spcAft>
                  <a:spcPts val="0"/>
                </a:spcAft>
              </a:pPr>
              <a:r>
                <a:rPr lang="en-IN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Gautami" panose="020B0502040204020203" pitchFamily="34" charset="0"/>
                </a:rPr>
                <a:t>Cardomax – Capsules Benefits:</a:t>
              </a:r>
              <a:endPara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endParaRPr>
            </a:p>
            <a:p>
              <a:pPr marL="742950" lvl="1" indent="-285750">
                <a:lnSpc>
                  <a:spcPct val="115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n-IN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Gautami" panose="020B0502040204020203" pitchFamily="34" charset="0"/>
                </a:rPr>
                <a:t>Addresses Endothelial Dysfunction, by correction of Nitric Oxide Bio- availability.</a:t>
              </a:r>
              <a:endPara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endParaRPr>
            </a:p>
            <a:p>
              <a:pPr marL="742950" lvl="1" indent="-285750">
                <a:lnSpc>
                  <a:spcPct val="115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n-IN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Gautami" panose="020B0502040204020203" pitchFamily="34" charset="0"/>
                </a:rPr>
                <a:t>Acts as Blood thinner.</a:t>
              </a:r>
              <a:endPara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endParaRPr>
            </a:p>
            <a:p>
              <a:pPr marL="742950" lvl="1" indent="-285750">
                <a:lnSpc>
                  <a:spcPct val="115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n-IN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Gautami" panose="020B0502040204020203" pitchFamily="34" charset="0"/>
                </a:rPr>
                <a:t>Improves blood circulation.</a:t>
              </a:r>
              <a:endPara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endParaRPr>
            </a:p>
            <a:p>
              <a:pPr marL="742950" lvl="1" indent="-285750">
                <a:lnSpc>
                  <a:spcPct val="115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n-IN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Gautami" panose="020B0502040204020203" pitchFamily="34" charset="0"/>
                </a:rPr>
                <a:t>Improves LVEF or Heart Pumping Capacity function.</a:t>
              </a:r>
              <a:endPara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endParaRPr>
            </a:p>
            <a:p>
              <a:pPr marL="742950" lvl="1" indent="-285750">
                <a:lnSpc>
                  <a:spcPct val="115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n-IN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Gautami" panose="020B0502040204020203" pitchFamily="34" charset="0"/>
                </a:rPr>
                <a:t>Strengthens Heart Mussels.</a:t>
              </a:r>
              <a:endPara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endParaRPr>
            </a:p>
            <a:p>
              <a:pPr marL="742950" lvl="1" indent="-285750">
                <a:lnSpc>
                  <a:spcPct val="115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n-IN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Gautami" panose="020B0502040204020203" pitchFamily="34" charset="0"/>
                </a:rPr>
                <a:t>Supports Anti-Inflammatory, Anti-Oxidant and Anti-tumour activity.</a:t>
              </a:r>
              <a:endPara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endParaRPr>
            </a:p>
            <a:p>
              <a:pPr marL="742950" lvl="1" indent="-285750">
                <a:lnSpc>
                  <a:spcPct val="115000"/>
                </a:lnSpc>
                <a:spcAft>
                  <a:spcPts val="1000"/>
                </a:spcAft>
                <a:buFont typeface="+mj-lt"/>
                <a:buAutoNum type="arabicPeriod"/>
              </a:pPr>
              <a:r>
                <a:rPr lang="en-IN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Gautami" panose="020B0502040204020203" pitchFamily="34" charset="0"/>
                </a:rPr>
                <a:t>Improves Insulin sensitivity</a:t>
              </a:r>
              <a:endPara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CD2C31D-8F45-4762-B8CB-817F966A572F}"/>
              </a:ext>
            </a:extLst>
          </p:cNvPr>
          <p:cNvSpPr txBox="1"/>
          <p:nvPr/>
        </p:nvSpPr>
        <p:spPr>
          <a:xfrm>
            <a:off x="310456" y="4944538"/>
            <a:ext cx="116559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/>
              <a:t>Manufactured by: M/s. Kalaga Herbal Research Labs Pvt Ltd., 16-4-38, First Floor, Kalaga Mart, M. G. Road, Palakollu -534260, W. G. Dt., Andhra Pradesh.</a:t>
            </a:r>
          </a:p>
          <a:p>
            <a:r>
              <a:rPr lang="en-IN" sz="1400" b="1" dirty="0"/>
              <a:t>		</a:t>
            </a:r>
            <a:r>
              <a:rPr lang="en-IN" sz="1400" b="1" dirty="0">
                <a:hlinkClick r:id="rId5"/>
              </a:rPr>
              <a:t>technical@kalagaherbal.com</a:t>
            </a:r>
            <a:r>
              <a:rPr lang="en-IN" sz="1400" b="1" dirty="0"/>
              <a:t>, </a:t>
            </a:r>
            <a:r>
              <a:rPr lang="en-IN" sz="1400" b="1" dirty="0">
                <a:hlinkClick r:id="rId6"/>
              </a:rPr>
              <a:t>drkvgsmurty@kalagaherbal.com</a:t>
            </a:r>
            <a:r>
              <a:rPr lang="en-IN" sz="1400" b="1" dirty="0"/>
              <a:t>   	</a:t>
            </a:r>
            <a:r>
              <a:rPr lang="en-IN" sz="1400" b="1" dirty="0">
                <a:hlinkClick r:id="rId7"/>
              </a:rPr>
              <a:t>www.kalagaherbal.com</a:t>
            </a:r>
            <a:endParaRPr lang="en-IN" sz="1400" b="1" dirty="0"/>
          </a:p>
          <a:p>
            <a:endParaRPr lang="en-IN" sz="1400" b="1" dirty="0"/>
          </a:p>
          <a:p>
            <a:r>
              <a:rPr lang="en-IN" sz="1400" b="1" dirty="0"/>
              <a:t>Marketed by: M/s. Kalaga Integrated Health Care Pvt Ltd., 2-2-1109/1, Flat No. 501, Brindavan Apartments, Bagh Amberpet, Hyderabad -50013, Telangana.</a:t>
            </a:r>
          </a:p>
          <a:p>
            <a:r>
              <a:rPr lang="en-IN" sz="1400" b="1" dirty="0"/>
              <a:t>		</a:t>
            </a:r>
            <a:r>
              <a:rPr lang="en-IN" sz="1400" b="1" dirty="0">
                <a:hlinkClick r:id="rId8"/>
              </a:rPr>
              <a:t>technical@kalagahealth.com</a:t>
            </a:r>
            <a:r>
              <a:rPr lang="en-IN" sz="1400" b="1" dirty="0"/>
              <a:t>, </a:t>
            </a:r>
            <a:r>
              <a:rPr lang="en-IN" sz="1400" b="1" dirty="0">
                <a:hlinkClick r:id="rId9"/>
              </a:rPr>
              <a:t>drkvgsmurty@kalagaheaalth.com</a:t>
            </a:r>
            <a:r>
              <a:rPr lang="en-IN" sz="1400" b="1" dirty="0"/>
              <a:t> 	</a:t>
            </a:r>
            <a:r>
              <a:rPr lang="en-IN" sz="1400" b="1" dirty="0">
                <a:hlinkClick r:id="rId10"/>
              </a:rPr>
              <a:t>www.kalagahealth.com</a:t>
            </a:r>
            <a:r>
              <a:rPr lang="en-IN" sz="1400" b="1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4649B2-FDF2-4B74-9CC4-F89A5E41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86AEF-FAA2-44DA-A654-181D6647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CARDOMAX  </a:t>
            </a:r>
            <a:fld id="{988A27FD-1657-40DE-B1F4-0921866BFEE9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8960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CVK Teja\Logos\kalaga herbal logo.jpg">
            <a:extLst>
              <a:ext uri="{FF2B5EF4-FFF2-40B4-BE49-F238E27FC236}">
                <a16:creationId xmlns:a16="http://schemas.microsoft.com/office/drawing/2014/main" id="{360BC572-A1A8-4EFC-BAEE-3AB0BE687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3" name="Picture 2" descr="Logo 2">
            <a:extLst>
              <a:ext uri="{FF2B5EF4-FFF2-40B4-BE49-F238E27FC236}">
                <a16:creationId xmlns:a16="http://schemas.microsoft.com/office/drawing/2014/main" id="{FD2A49E5-CC24-4F52-AA20-6D486EB3D96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C4942B-9F61-430D-8BB2-E3AC16453AFC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48E340-AD12-47F0-9D22-9204E3DC0A81}"/>
              </a:ext>
            </a:extLst>
          </p:cNvPr>
          <p:cNvSpPr/>
          <p:nvPr/>
        </p:nvSpPr>
        <p:spPr>
          <a:xfrm>
            <a:off x="2517301" y="6103583"/>
            <a:ext cx="7716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CARDOMAX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D8E252-44FE-46D7-8076-BB888B1DF16A}"/>
              </a:ext>
            </a:extLst>
          </p:cNvPr>
          <p:cNvGrpSpPr/>
          <p:nvPr/>
        </p:nvGrpSpPr>
        <p:grpSpPr>
          <a:xfrm>
            <a:off x="1840151" y="1258710"/>
            <a:ext cx="8511698" cy="3860801"/>
            <a:chOff x="1840151" y="1258710"/>
            <a:chExt cx="8511698" cy="456634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B2A6371-50F8-478D-AD39-F7BA1319339E}"/>
                </a:ext>
              </a:extLst>
            </p:cNvPr>
            <p:cNvGrpSpPr/>
            <p:nvPr/>
          </p:nvGrpSpPr>
          <p:grpSpPr>
            <a:xfrm>
              <a:off x="1840151" y="1258710"/>
              <a:ext cx="8201311" cy="4566349"/>
              <a:chOff x="1840151" y="1258710"/>
              <a:chExt cx="8201311" cy="4566349"/>
            </a:xfrm>
          </p:grpSpPr>
          <p:pic>
            <p:nvPicPr>
              <p:cNvPr id="6" name="Picture 2" descr="Image result for Estrogen deficiency vascular endothelial dysfunction images">
                <a:extLst>
                  <a:ext uri="{FF2B5EF4-FFF2-40B4-BE49-F238E27FC236}">
                    <a16:creationId xmlns:a16="http://schemas.microsoft.com/office/drawing/2014/main" id="{3ECED9DC-85B2-441E-A637-78E0E79DF8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0151" y="1258710"/>
                <a:ext cx="8201311" cy="45663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B924DD-9220-4A4B-AF33-54C65110A3B5}"/>
                  </a:ext>
                </a:extLst>
              </p:cNvPr>
              <p:cNvSpPr txBox="1"/>
              <p:nvPr/>
            </p:nvSpPr>
            <p:spPr>
              <a:xfrm>
                <a:off x="1851384" y="1303889"/>
                <a:ext cx="2537874" cy="473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000" b="1" dirty="0">
                    <a:solidFill>
                      <a:srgbClr val="FF0000"/>
                    </a:solidFill>
                  </a:rPr>
                  <a:t>Endothelial  Functions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646051-9260-4564-BD45-BA5EF7630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84916" y="3449721"/>
              <a:ext cx="966933" cy="167640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CEB8150-1841-4679-A5A5-1C49ABC82F26}"/>
              </a:ext>
            </a:extLst>
          </p:cNvPr>
          <p:cNvSpPr/>
          <p:nvPr/>
        </p:nvSpPr>
        <p:spPr>
          <a:xfrm>
            <a:off x="1896533" y="4992909"/>
            <a:ext cx="84553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CC"/>
                </a:solidFill>
                <a:latin typeface="Arial" charset="0"/>
                <a:cs typeface="Calibri" pitchFamily="34" charset="0"/>
              </a:rPr>
              <a:t>In average life time heart pumps around 1,000,000 barrels of blood.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CC"/>
                </a:solidFill>
                <a:latin typeface="Arial" charset="0"/>
                <a:cs typeface="Calibri" pitchFamily="34" charset="0"/>
              </a:rPr>
              <a:t>Human vascular tree length (Arteries, veins capillaries etc.) 100,000 miles.</a:t>
            </a:r>
            <a:endParaRPr lang="en-US" sz="1600" b="1" dirty="0">
              <a:solidFill>
                <a:srgbClr val="0000CC"/>
              </a:solidFill>
              <a:latin typeface="Arial" charset="0"/>
              <a:cs typeface="Arial" charset="0"/>
            </a:endParaRPr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CC"/>
                </a:solidFill>
                <a:latin typeface="Arial" charset="0"/>
                <a:cs typeface="Arial" charset="0"/>
              </a:rPr>
              <a:t>Endothelium helps to keep </a:t>
            </a:r>
            <a:r>
              <a:rPr lang="en-US" sz="1600" b="1" dirty="0">
                <a:solidFill>
                  <a:srgbClr val="0000CC"/>
                </a:solidFill>
                <a:latin typeface="Arial" charset="0"/>
                <a:cs typeface="Calibri" pitchFamily="34" charset="0"/>
              </a:rPr>
              <a:t>vascular homeostasis and its function, is not only autocrine, but also paracrine and endocrine.</a:t>
            </a:r>
            <a:endParaRPr lang="en-US" sz="1600" b="1" dirty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F0C6C4C-79BF-48EB-9EA6-48FDF4BF3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6274400-FB1D-4B3B-BBDE-BBB988874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CARDOMAX  </a:t>
            </a:r>
            <a:fld id="{988A27FD-1657-40DE-B1F4-0921866BFEE9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6608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CVK Teja\Logos\kalaga herbal logo.jpg">
            <a:extLst>
              <a:ext uri="{FF2B5EF4-FFF2-40B4-BE49-F238E27FC236}">
                <a16:creationId xmlns:a16="http://schemas.microsoft.com/office/drawing/2014/main" id="{360BC572-A1A8-4EFC-BAEE-3AB0BE687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3" name="Picture 2" descr="Logo 2">
            <a:extLst>
              <a:ext uri="{FF2B5EF4-FFF2-40B4-BE49-F238E27FC236}">
                <a16:creationId xmlns:a16="http://schemas.microsoft.com/office/drawing/2014/main" id="{FD2A49E5-CC24-4F52-AA20-6D486EB3D96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C4942B-9F61-430D-8BB2-E3AC16453AFC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48E340-AD12-47F0-9D22-9204E3DC0A81}"/>
              </a:ext>
            </a:extLst>
          </p:cNvPr>
          <p:cNvSpPr/>
          <p:nvPr/>
        </p:nvSpPr>
        <p:spPr>
          <a:xfrm>
            <a:off x="2517301" y="6103583"/>
            <a:ext cx="7716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CARDOMAX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DFC144-7D54-4239-AEA1-94E2016DABAA}"/>
              </a:ext>
            </a:extLst>
          </p:cNvPr>
          <p:cNvGrpSpPr/>
          <p:nvPr/>
        </p:nvGrpSpPr>
        <p:grpSpPr>
          <a:xfrm>
            <a:off x="1851375" y="1290984"/>
            <a:ext cx="8588201" cy="4522788"/>
            <a:chOff x="1851375" y="1290984"/>
            <a:chExt cx="8588201" cy="4522788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5E1C2A7E-FA0C-49CB-BB1E-CE72E694C0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1375" y="1290984"/>
              <a:ext cx="7465672" cy="4522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2F0E632-D14B-41D0-9BF4-DE487FD50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72643" y="2122311"/>
              <a:ext cx="966933" cy="1676400"/>
            </a:xfrm>
            <a:prstGeom prst="rect">
              <a:avLst/>
            </a:prstGeom>
          </p:spPr>
        </p:pic>
      </p:grp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20949D4-4421-4404-81BD-227D9918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375CE71-5757-447E-A47E-53D79D7EE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CARDOMAX  </a:t>
            </a:r>
            <a:fld id="{988A27FD-1657-40DE-B1F4-0921866BFEE9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52469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CVK Teja\Logos\kalaga herbal logo.jpg">
            <a:extLst>
              <a:ext uri="{FF2B5EF4-FFF2-40B4-BE49-F238E27FC236}">
                <a16:creationId xmlns:a16="http://schemas.microsoft.com/office/drawing/2014/main" id="{360BC572-A1A8-4EFC-BAEE-3AB0BE687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3" name="Picture 2" descr="Logo 2">
            <a:extLst>
              <a:ext uri="{FF2B5EF4-FFF2-40B4-BE49-F238E27FC236}">
                <a16:creationId xmlns:a16="http://schemas.microsoft.com/office/drawing/2014/main" id="{FD2A49E5-CC24-4F52-AA20-6D486EB3D96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C4942B-9F61-430D-8BB2-E3AC16453AFC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48E340-AD12-47F0-9D22-9204E3DC0A81}"/>
              </a:ext>
            </a:extLst>
          </p:cNvPr>
          <p:cNvSpPr/>
          <p:nvPr/>
        </p:nvSpPr>
        <p:spPr>
          <a:xfrm>
            <a:off x="2517301" y="6103583"/>
            <a:ext cx="7716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CARDOMAX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27383-BECA-4A73-BD29-9BE4B2B8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EF0AD-AA79-48B0-91D3-EA3460EE3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CARDOMAX  </a:t>
            </a:r>
            <a:fld id="{988A27FD-1657-40DE-B1F4-0921866BFEE9}" type="slidenum">
              <a:rPr lang="en-IN" smtClean="0"/>
              <a:t>5</a:t>
            </a:fld>
            <a:endParaRPr lang="en-IN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5092684-9454-4663-90C5-B3EFA221D9A3}"/>
              </a:ext>
            </a:extLst>
          </p:cNvPr>
          <p:cNvGrpSpPr/>
          <p:nvPr/>
        </p:nvGrpSpPr>
        <p:grpSpPr>
          <a:xfrm>
            <a:off x="1434727" y="1235633"/>
            <a:ext cx="8931282" cy="4414456"/>
            <a:chOff x="1225893" y="1235633"/>
            <a:chExt cx="8931282" cy="4414456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6826DE9F-3215-40A3-9CE9-3170AA301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2795" y="1317250"/>
              <a:ext cx="4264380" cy="4332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03419B44-B035-43C8-A676-C67652C27A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278" y="1235633"/>
              <a:ext cx="2507993" cy="1887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657D16-6CE6-4C0A-8FF6-EFD4B9F2F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40669" y="1488401"/>
              <a:ext cx="852122" cy="1408676"/>
            </a:xfrm>
            <a:prstGeom prst="rect">
              <a:avLst/>
            </a:prstGeom>
          </p:spPr>
        </p:pic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DCEE93EC-30D2-4B48-BE37-87B910888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25893" y="3068227"/>
              <a:ext cx="4666898" cy="2554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85899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CVK Teja\Logos\kalaga herbal logo.jpg">
            <a:extLst>
              <a:ext uri="{FF2B5EF4-FFF2-40B4-BE49-F238E27FC236}">
                <a16:creationId xmlns:a16="http://schemas.microsoft.com/office/drawing/2014/main" id="{360BC572-A1A8-4EFC-BAEE-3AB0BE687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3" name="Picture 2" descr="Logo 2">
            <a:extLst>
              <a:ext uri="{FF2B5EF4-FFF2-40B4-BE49-F238E27FC236}">
                <a16:creationId xmlns:a16="http://schemas.microsoft.com/office/drawing/2014/main" id="{FD2A49E5-CC24-4F52-AA20-6D486EB3D96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C4942B-9F61-430D-8BB2-E3AC16453AFC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48E340-AD12-47F0-9D22-9204E3DC0A81}"/>
              </a:ext>
            </a:extLst>
          </p:cNvPr>
          <p:cNvSpPr/>
          <p:nvPr/>
        </p:nvSpPr>
        <p:spPr>
          <a:xfrm>
            <a:off x="2517301" y="6103583"/>
            <a:ext cx="7716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CARDOMAX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5CFD21-0D6D-44FF-BF71-1E38961E0359}"/>
              </a:ext>
            </a:extLst>
          </p:cNvPr>
          <p:cNvGrpSpPr/>
          <p:nvPr/>
        </p:nvGrpSpPr>
        <p:grpSpPr>
          <a:xfrm>
            <a:off x="1264356" y="1236133"/>
            <a:ext cx="9177866" cy="4673599"/>
            <a:chOff x="1264356" y="1236133"/>
            <a:chExt cx="9177866" cy="4673599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1C0EDC8F-CD8A-4BC0-B392-EFBBB782DD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09821" y="1236134"/>
              <a:ext cx="5232401" cy="4617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E6B07F50-AD9D-4D32-ABB4-B154662200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356" y="1236133"/>
              <a:ext cx="3945465" cy="4673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B9F8884-AA9C-43DB-9576-B4C794956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67955" y="1236134"/>
              <a:ext cx="966933" cy="1676400"/>
            </a:xfrm>
            <a:prstGeom prst="rect">
              <a:avLst/>
            </a:prstGeom>
          </p:spPr>
        </p:pic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8D0E3-456A-484B-92E3-B8DEFE32A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0A765-8042-49B0-BE5F-1BD12BB6E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CARDOMAX  </a:t>
            </a:r>
            <a:fld id="{988A27FD-1657-40DE-B1F4-0921866BFEE9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94373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CVK Teja\Logos\kalaga herbal logo.jpg">
            <a:extLst>
              <a:ext uri="{FF2B5EF4-FFF2-40B4-BE49-F238E27FC236}">
                <a16:creationId xmlns:a16="http://schemas.microsoft.com/office/drawing/2014/main" id="{360BC572-A1A8-4EFC-BAEE-3AB0BE687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3" name="Picture 2" descr="Logo 2">
            <a:extLst>
              <a:ext uri="{FF2B5EF4-FFF2-40B4-BE49-F238E27FC236}">
                <a16:creationId xmlns:a16="http://schemas.microsoft.com/office/drawing/2014/main" id="{FD2A49E5-CC24-4F52-AA20-6D486EB3D96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C4942B-9F61-430D-8BB2-E3AC16453AFC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48E340-AD12-47F0-9D22-9204E3DC0A81}"/>
              </a:ext>
            </a:extLst>
          </p:cNvPr>
          <p:cNvSpPr/>
          <p:nvPr/>
        </p:nvSpPr>
        <p:spPr>
          <a:xfrm>
            <a:off x="2517301" y="6103583"/>
            <a:ext cx="7716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CARDOMAX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247433-500A-47CB-8BB9-01C9D035D25C}"/>
              </a:ext>
            </a:extLst>
          </p:cNvPr>
          <p:cNvGrpSpPr/>
          <p:nvPr/>
        </p:nvGrpSpPr>
        <p:grpSpPr>
          <a:xfrm>
            <a:off x="1693355" y="1174044"/>
            <a:ext cx="8805290" cy="4713112"/>
            <a:chOff x="1693355" y="1174044"/>
            <a:chExt cx="8805290" cy="4713112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E4064D7F-5039-4167-9BC7-D5E81DD1FB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3355" y="1174044"/>
              <a:ext cx="4848578" cy="4713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1">
              <a:extLst>
                <a:ext uri="{FF2B5EF4-FFF2-40B4-BE49-F238E27FC236}">
                  <a16:creationId xmlns:a16="http://schemas.microsoft.com/office/drawing/2014/main" id="{B8CD988B-487A-42C5-9DA5-C13ABF3C0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40311" y="1423193"/>
              <a:ext cx="4058334" cy="4226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33503B-F27C-4781-BB89-8531D0C34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13755" y="1423193"/>
              <a:ext cx="966933" cy="1676400"/>
            </a:xfrm>
            <a:prstGeom prst="rect">
              <a:avLst/>
            </a:prstGeom>
          </p:spPr>
        </p:pic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5AC689-C69E-43C9-AE3B-1A1CB3EF8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E3F9E8-951E-49D5-AE51-ACEC2FF5E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CARDOMAX </a:t>
            </a:r>
            <a:fld id="{988A27FD-1657-40DE-B1F4-0921866BFEE9}" type="slidenum">
              <a:rPr lang="en-IN" smtClean="0"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7267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CVK Teja\Logos\kalaga herbal logo.jpg">
            <a:extLst>
              <a:ext uri="{FF2B5EF4-FFF2-40B4-BE49-F238E27FC236}">
                <a16:creationId xmlns:a16="http://schemas.microsoft.com/office/drawing/2014/main" id="{360BC572-A1A8-4EFC-BAEE-3AB0BE687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3" name="Picture 2" descr="Logo 2">
            <a:extLst>
              <a:ext uri="{FF2B5EF4-FFF2-40B4-BE49-F238E27FC236}">
                <a16:creationId xmlns:a16="http://schemas.microsoft.com/office/drawing/2014/main" id="{FD2A49E5-CC24-4F52-AA20-6D486EB3D96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C4942B-9F61-430D-8BB2-E3AC16453AFC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48E340-AD12-47F0-9D22-9204E3DC0A81}"/>
              </a:ext>
            </a:extLst>
          </p:cNvPr>
          <p:cNvSpPr/>
          <p:nvPr/>
        </p:nvSpPr>
        <p:spPr>
          <a:xfrm>
            <a:off x="2517301" y="6103583"/>
            <a:ext cx="7716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CARDOMAX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00B096-63D8-4F29-B888-F13C7F36565F}"/>
              </a:ext>
            </a:extLst>
          </p:cNvPr>
          <p:cNvGrpSpPr/>
          <p:nvPr/>
        </p:nvGrpSpPr>
        <p:grpSpPr>
          <a:xfrm>
            <a:off x="1334912" y="1371223"/>
            <a:ext cx="9457266" cy="4425620"/>
            <a:chOff x="1334912" y="1371223"/>
            <a:chExt cx="9457266" cy="442562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7E0B1430-2D59-4F8A-BCE6-36A3FEEA22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4912" y="1371223"/>
              <a:ext cx="4461932" cy="4374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09A77937-3CFA-4D1D-8096-54EE74C95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53263" y="1404006"/>
              <a:ext cx="4938915" cy="4342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DCB0291-4506-49E0-B0AB-CD1330DA4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6175" y="4139279"/>
              <a:ext cx="966933" cy="1657564"/>
            </a:xfrm>
            <a:prstGeom prst="rect">
              <a:avLst/>
            </a:prstGeom>
          </p:spPr>
        </p:pic>
      </p:grp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B06B957-A3FD-412F-96B7-D4751DE9A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FF8EF8A-D3CF-4C48-BA50-7B6AAA2CC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CARDOMAX  </a:t>
            </a:r>
            <a:fld id="{988A27FD-1657-40DE-B1F4-0921866BFEE9}" type="slidenum">
              <a:rPr lang="en-IN" smtClean="0"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0027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CVK Teja\Logos\kalaga herbal logo.jpg">
            <a:extLst>
              <a:ext uri="{FF2B5EF4-FFF2-40B4-BE49-F238E27FC236}">
                <a16:creationId xmlns:a16="http://schemas.microsoft.com/office/drawing/2014/main" id="{360BC572-A1A8-4EFC-BAEE-3AB0BE687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3" name="Picture 2" descr="Logo 2">
            <a:extLst>
              <a:ext uri="{FF2B5EF4-FFF2-40B4-BE49-F238E27FC236}">
                <a16:creationId xmlns:a16="http://schemas.microsoft.com/office/drawing/2014/main" id="{FD2A49E5-CC24-4F52-AA20-6D486EB3D96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C4942B-9F61-430D-8BB2-E3AC16453AFC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48E340-AD12-47F0-9D22-9204E3DC0A81}"/>
              </a:ext>
            </a:extLst>
          </p:cNvPr>
          <p:cNvSpPr/>
          <p:nvPr/>
        </p:nvSpPr>
        <p:spPr>
          <a:xfrm>
            <a:off x="2517301" y="6103583"/>
            <a:ext cx="7716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CARDOMAX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335F28-6D79-4AE3-B018-458C9E76D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040" y="1422047"/>
            <a:ext cx="9467850" cy="27040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616C29-71B6-4F22-9055-7BFD1A170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937" y="3663243"/>
            <a:ext cx="1209647" cy="1953269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E21DDA5-CB40-45C2-978F-460A1B1E6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1089" y="3097289"/>
            <a:ext cx="3124200" cy="2772728"/>
          </a:xfrm>
          <a:prstGeom prst="rect">
            <a:avLst/>
          </a:prstGeom>
          <a:noFill/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E1C0F2-10FE-4270-9221-FDE9F113DB7D}"/>
              </a:ext>
            </a:extLst>
          </p:cNvPr>
          <p:cNvCxnSpPr>
            <a:cxnSpLocks/>
          </p:cNvCxnSpPr>
          <p:nvPr/>
        </p:nvCxnSpPr>
        <p:spPr>
          <a:xfrm>
            <a:off x="4938889" y="3465626"/>
            <a:ext cx="2556933" cy="1073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5E1D4-572D-44E9-9FF7-AC9C7046B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C453A7-9F8B-4C39-8FC0-E13DCCBD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CARDOMAX  </a:t>
            </a:r>
            <a:fld id="{988A27FD-1657-40DE-B1F4-0921866BFEE9}" type="slidenum">
              <a:rPr lang="en-IN" smtClean="0"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5734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1305</Words>
  <Application>Microsoft Office PowerPoint</Application>
  <PresentationFormat>Widescreen</PresentationFormat>
  <Paragraphs>161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CARDOMAX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gunneswara rao kalaga</dc:creator>
  <cp:lastModifiedBy>gunneswara rao kalaga</cp:lastModifiedBy>
  <cp:revision>50</cp:revision>
  <dcterms:created xsi:type="dcterms:W3CDTF">2020-07-20T12:59:34Z</dcterms:created>
  <dcterms:modified xsi:type="dcterms:W3CDTF">2020-07-23T08:21:47Z</dcterms:modified>
</cp:coreProperties>
</file>