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6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DFF35-D138-4A64-BE42-904EEA5BD1DA}" type="datetimeFigureOut">
              <a:rPr lang="en-IN" smtClean="0"/>
              <a:t>22-07-2020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5FF2C-8C76-410B-ABC5-DBFA71A86F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100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9D317-EA93-4500-8ED3-5872FA204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45EC5-EAB7-4238-B2F7-B490DC455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3B85F-49DC-4A73-811A-8C47BE72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EC72-9EF6-4E31-8DA0-3C8B993EF668}" type="datetime1">
              <a:rPr lang="en-IN" smtClean="0"/>
              <a:t>22-07-2020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B3E52-9822-4BF1-B189-394B2EE4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C0EB9-6FF0-438B-A3BA-ACEC6DE2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6599-ACBF-4A8A-B19E-82C6A4DEB6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41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A53FD-B297-4242-818C-AD5DD005D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787BE-2E7D-4DE7-B8E9-A1B25207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DA021-7A20-4DAD-9292-F0E944396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0313-834D-43D8-9B74-F3BA907A2D25}" type="datetime1">
              <a:rPr lang="en-IN" smtClean="0"/>
              <a:t>22-07-2020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135FC-8229-4A25-A7FD-457EA615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EED9F-C1FD-4F29-BD1B-2B2DF11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6599-ACBF-4A8A-B19E-82C6A4DEB6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870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F1695-980D-4889-86F8-EA12538A4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A6C76-AB3D-4D24-8E53-FB6615A70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0525B-A110-48CC-9BA7-275E84ED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7BE4-7B38-4189-BE0D-D1274B996B4B}" type="datetime1">
              <a:rPr lang="en-IN" smtClean="0"/>
              <a:t>22-07-2020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BD55D-FB2A-401A-86C6-996BBA39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8C29C-361B-49F5-B7AA-8FCB0251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6599-ACBF-4A8A-B19E-82C6A4DEB6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044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2CFD-D89B-4820-92D6-3D9A404E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3416D-75BC-4241-AA1B-9FFBB3F71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95946-D671-4848-BA01-AE8285D1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FE47-75AA-4244-B4F9-BAFFE5EFD320}" type="datetime1">
              <a:rPr lang="en-IN" smtClean="0"/>
              <a:t>22-07-2020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8C35C-8BAE-48C6-8961-E38C7F025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0B8DB-3965-4991-8D06-121F9DDD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6599-ACBF-4A8A-B19E-82C6A4DEB6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158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42011-9F2A-4275-8DDB-1566F130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F0D7B-B295-4D36-8D78-142454330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5C3DD-4572-4012-A71B-7C9CA392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420C-2AFD-4D82-A6E0-245DEEB22545}" type="datetime1">
              <a:rPr lang="en-IN" smtClean="0"/>
              <a:t>22-07-2020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F93B2-6BFA-4E3C-9C93-1ABFD5E7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BE2B-91D7-4454-BF52-923B48D1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6599-ACBF-4A8A-B19E-82C6A4DEB6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176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CEEA-90B9-409F-AB67-0A9C073F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29E9D-CE98-4D11-AD81-BB66C605C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49989-3D57-41A4-BDCC-63DB8806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79B3F-1D40-4DE9-961D-6D505690F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F13C-9491-4E27-92B5-0CEA9401CDC0}" type="datetime1">
              <a:rPr lang="en-IN" smtClean="0"/>
              <a:t>22-07-2020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45C2C-A438-4803-940B-CB1F477C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0F74E-CAE3-4798-BFE6-9FFAA2DB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6599-ACBF-4A8A-B19E-82C6A4DEB6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508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EDA8A-5216-49D1-A547-D7B8EDE06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05693-5385-4ED5-B95E-4653C6FE6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E5C84-398C-4C4A-AAB1-736527A3D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E58C85-3778-452F-9D1D-B9CB0AC90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2FCA1-F714-4D30-A3B1-2C38CE5C4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16C893-E304-4E65-A279-4728D7B8C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B170-40C6-4FE5-A8EB-B191484E2694}" type="datetime1">
              <a:rPr lang="en-IN" smtClean="0"/>
              <a:t>22-07-2020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92F2E5-7ADB-4BB2-88C0-AC377A8D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45B280-DF77-4179-8D4E-C0203532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6599-ACBF-4A8A-B19E-82C6A4DEB6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412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5307-639F-4E33-88F5-45A8A603F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03E6A6-83C8-4305-9D85-29BBA748F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A29C-A1D6-4B69-A30F-E9AC333B2A76}" type="datetime1">
              <a:rPr lang="en-IN" smtClean="0"/>
              <a:t>22-07-2020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82C0C-DB81-4825-B3E9-53FD2CD0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A3EB5-6E56-4C3D-A1BF-A1C93F70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6599-ACBF-4A8A-B19E-82C6A4DEB6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336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1AB7E-CD1D-46FE-890D-35EACF78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A40A-4B98-4AF6-B082-17E056369D88}" type="datetime1">
              <a:rPr lang="en-IN" smtClean="0"/>
              <a:t>22-07-2020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4AC2D2-F708-4552-9A5E-650F7D2D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60344-A024-4E34-912D-9AC362D2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6599-ACBF-4A8A-B19E-82C6A4DEB6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700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18485-5A45-4C94-AD9B-C88CA0ED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2AEC2-634F-4A56-86FD-F2ED8A5F7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C72FC-DC1C-4958-8FA3-1A920C682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F932A-349C-4A69-84F4-029CB417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DEB0-676B-4958-B021-F4F74E4B8E3B}" type="datetime1">
              <a:rPr lang="en-IN" smtClean="0"/>
              <a:t>22-07-2020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78CA8-33D3-48AE-A73B-522932294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0206-BA78-4061-9656-095D0EBE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6599-ACBF-4A8A-B19E-82C6A4DEB6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567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07D1C-D087-4380-B38C-7F91F4660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3FE70-20B5-4EF6-A660-3774F65E7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B2569-8571-4289-B700-571F1C726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872CA-7CD9-42A8-99DE-4D9A4F9FC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54A8-C7C1-4EE9-B640-45275058633E}" type="datetime1">
              <a:rPr lang="en-IN" smtClean="0"/>
              <a:t>22-07-2020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D204A-14D0-4C9D-A333-A27AC5D0E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DDCF7-0A96-49D3-A8CF-84666C81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36599-ACBF-4A8A-B19E-82C6A4DEB6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885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E9A135-DDBD-4CAA-A3E1-0B53863F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B3FE0-754A-4116-9049-3E1E5543F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CB7A8-46A9-4293-8E12-57C0AE0B5F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94126-01AC-4624-907B-C926EC097A0D}" type="datetime1">
              <a:rPr lang="en-IN" smtClean="0"/>
              <a:t>22-07-2020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527DA-87A3-401B-A04D-52E140A79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Physician's Information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CD968-982C-4361-86FF-D54B2DBDE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36599-ACBF-4A8A-B19E-82C6A4DEB6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985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drkvgsmurty@kalagaheaalth.com" TargetMode="External"/><Relationship Id="rId3" Type="http://schemas.openxmlformats.org/officeDocument/2006/relationships/image" Target="../media/image2.jpeg"/><Relationship Id="rId7" Type="http://schemas.openxmlformats.org/officeDocument/2006/relationships/hyperlink" Target="mailto:technical@kalagahealth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alagaherbal.com/" TargetMode="External"/><Relationship Id="rId5" Type="http://schemas.openxmlformats.org/officeDocument/2006/relationships/hyperlink" Target="mailto:drkvgsmurty@kalagaherbal.com" TargetMode="External"/><Relationship Id="rId10" Type="http://schemas.openxmlformats.org/officeDocument/2006/relationships/image" Target="../media/image3.png"/><Relationship Id="rId4" Type="http://schemas.openxmlformats.org/officeDocument/2006/relationships/hyperlink" Target="mailto:technical@kalagaherbal.com" TargetMode="External"/><Relationship Id="rId9" Type="http://schemas.openxmlformats.org/officeDocument/2006/relationships/hyperlink" Target="http://www.kalagahealth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1E77-B792-4AD4-80D2-4D5E5A359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0221"/>
            <a:ext cx="9144000" cy="1195741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REDUFLAME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3BBA7-81F2-478A-ACC0-03FAFF785B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Can Address Sub-Clinical &amp; Chronic Internal Inflammation related to Autoimmune, Cancer and Neurological Diseases.  Brings down Inflammatory markers like High Sensitive C-Reactive Protein, Tumour Necrosis Factor (TNF), Interleukin 6 (IL 6) and Nuclear Factor Kapha Beta (</a:t>
            </a:r>
            <a:r>
              <a:rPr lang="en-IN" dirty="0" err="1"/>
              <a:t>NfKB</a:t>
            </a:r>
            <a:r>
              <a:rPr lang="en-IN" dirty="0"/>
              <a:t>). </a:t>
            </a:r>
          </a:p>
          <a:p>
            <a:r>
              <a:rPr lang="en-IN" b="1" dirty="0">
                <a:solidFill>
                  <a:srgbClr val="FF0000"/>
                </a:solidFill>
              </a:rPr>
              <a:t>1 or 2 CAP –Bi-Daily for a period of 90 days or as advised by Physician</a:t>
            </a:r>
          </a:p>
        </p:txBody>
      </p:sp>
      <p:pic>
        <p:nvPicPr>
          <p:cNvPr id="4" name="Picture 3" descr="D:\CVK Teja\Logos\kalaga herbal logo.jpg">
            <a:extLst>
              <a:ext uri="{FF2B5EF4-FFF2-40B4-BE49-F238E27FC236}">
                <a16:creationId xmlns:a16="http://schemas.microsoft.com/office/drawing/2014/main" id="{82C7D728-AC9D-4D3B-8E0E-51F90CECA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5" name="Picture 4" descr="Logo 2">
            <a:extLst>
              <a:ext uri="{FF2B5EF4-FFF2-40B4-BE49-F238E27FC236}">
                <a16:creationId xmlns:a16="http://schemas.microsoft.com/office/drawing/2014/main" id="{12A0E523-115D-4A81-8810-C3270AE488C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89A027-576F-4823-88E0-56DBBE7D6CC7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6804F-9F69-49FF-8CF9-F536840A6922}"/>
              </a:ext>
            </a:extLst>
          </p:cNvPr>
          <p:cNvSpPr/>
          <p:nvPr/>
        </p:nvSpPr>
        <p:spPr>
          <a:xfrm>
            <a:off x="2502074" y="6103583"/>
            <a:ext cx="7747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REDUFLAME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8547B7-E700-46FD-9BA2-D79AE16C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6284B-0381-423B-A2FB-E5D0A1A3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REDUFLAME  </a:t>
            </a:r>
            <a:fld id="{3E036599-ACBF-4A8A-B19E-82C6A4DEB6F7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174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E0B90130-4E61-4603-8467-5D5F54FE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0AE65EB2-EA75-4912-9689-CF85AB34661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CA54BA-015B-4974-B500-D6CF65C64731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57C137-76FB-409C-8474-71B536664467}"/>
              </a:ext>
            </a:extLst>
          </p:cNvPr>
          <p:cNvSpPr/>
          <p:nvPr/>
        </p:nvSpPr>
        <p:spPr>
          <a:xfrm>
            <a:off x="2502074" y="6103583"/>
            <a:ext cx="7747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REDUFLAME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8B5562-27F9-4FE3-8213-E708FA8E3220}"/>
              </a:ext>
            </a:extLst>
          </p:cNvPr>
          <p:cNvGrpSpPr/>
          <p:nvPr/>
        </p:nvGrpSpPr>
        <p:grpSpPr>
          <a:xfrm>
            <a:off x="987779" y="1427667"/>
            <a:ext cx="10399394" cy="4312732"/>
            <a:chOff x="987779" y="1427667"/>
            <a:chExt cx="10399394" cy="4312732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A7EA485C-9D74-4D10-B03E-A51A90963E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87779" y="1433688"/>
              <a:ext cx="4950178" cy="4306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DE60CF3-5555-4079-9A19-C7E4FE869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12826" y="1427667"/>
              <a:ext cx="4774347" cy="4312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6308ED-2938-4609-8A0F-6C76C7D9A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599" y="3543196"/>
              <a:ext cx="1032962" cy="2140760"/>
            </a:xfrm>
            <a:prstGeom prst="rect">
              <a:avLst/>
            </a:prstGeom>
          </p:spPr>
        </p:pic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F2C0602-46BA-49A5-8F83-A38E25F3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9B04200-5E1F-4F03-95C1-C4C36C9F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REDUFLAME  </a:t>
            </a:r>
            <a:fld id="{3E036599-ACBF-4A8A-B19E-82C6A4DEB6F7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700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E0B90130-4E61-4603-8467-5D5F54FE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0AE65EB2-EA75-4912-9689-CF85AB34661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CA54BA-015B-4974-B500-D6CF65C64731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57C137-76FB-409C-8474-71B536664467}"/>
              </a:ext>
            </a:extLst>
          </p:cNvPr>
          <p:cNvSpPr/>
          <p:nvPr/>
        </p:nvSpPr>
        <p:spPr>
          <a:xfrm>
            <a:off x="2502074" y="6103583"/>
            <a:ext cx="7747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REDUFLAME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1D38FE-3F68-439B-9DE9-503941EDBBAA}"/>
              </a:ext>
            </a:extLst>
          </p:cNvPr>
          <p:cNvGrpSpPr/>
          <p:nvPr/>
        </p:nvGrpSpPr>
        <p:grpSpPr>
          <a:xfrm>
            <a:off x="1411115" y="1422004"/>
            <a:ext cx="9764558" cy="4115197"/>
            <a:chOff x="1411115" y="1422004"/>
            <a:chExt cx="9764558" cy="4115197"/>
          </a:xfrm>
        </p:grpSpPr>
        <p:pic>
          <p:nvPicPr>
            <p:cNvPr id="6" name="Picture 5" descr="D:\KHRL PKL UNIT\2018 -19\2  Reduflame\Market promotional material RF\Inflammation images\AutoImmune-1024x768.png">
              <a:extLst>
                <a:ext uri="{FF2B5EF4-FFF2-40B4-BE49-F238E27FC236}">
                  <a16:creationId xmlns:a16="http://schemas.microsoft.com/office/drawing/2014/main" id="{45AA133C-3ADB-48BE-B0A0-C5897E4BAB4F}"/>
                </a:ext>
              </a:extLst>
            </p:cNvPr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11115" y="1422004"/>
              <a:ext cx="4402667" cy="4115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007314B-BFB7-4750-8BD8-12BF3E2EE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70223" y="1422005"/>
              <a:ext cx="5305450" cy="4106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83C18BF-A37C-473D-878B-8291F84C5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452" y="3927614"/>
              <a:ext cx="1097517" cy="1558786"/>
            </a:xfrm>
            <a:prstGeom prst="rect">
              <a:avLst/>
            </a:prstGeom>
          </p:spPr>
        </p:pic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ABCD1A8-BB23-4425-AB81-0E62355E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5B2F7FA-F54A-4C34-8C00-31FA1AF9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REDUFLAME  </a:t>
            </a:r>
            <a:fld id="{3E036599-ACBF-4A8A-B19E-82C6A4DEB6F7}" type="slidenum">
              <a:rPr lang="en-IN" smtClean="0"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173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E0B90130-4E61-4603-8467-5D5F54FE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0AE65EB2-EA75-4912-9689-CF85AB34661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CA54BA-015B-4974-B500-D6CF65C64731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57C137-76FB-409C-8474-71B536664467}"/>
              </a:ext>
            </a:extLst>
          </p:cNvPr>
          <p:cNvSpPr/>
          <p:nvPr/>
        </p:nvSpPr>
        <p:spPr>
          <a:xfrm>
            <a:off x="2502074" y="6103583"/>
            <a:ext cx="7747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REDUFLAME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7FE2A3-872A-4191-8182-A178B439C612}"/>
              </a:ext>
            </a:extLst>
          </p:cNvPr>
          <p:cNvGrpSpPr/>
          <p:nvPr/>
        </p:nvGrpSpPr>
        <p:grpSpPr>
          <a:xfrm>
            <a:off x="1236138" y="1174044"/>
            <a:ext cx="9623778" cy="4685028"/>
            <a:chOff x="1236138" y="1174044"/>
            <a:chExt cx="9623778" cy="4685028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3139269A-17A4-4133-8988-258D4FD238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6138" y="1379058"/>
              <a:ext cx="5356578" cy="4480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8F5B143-C3B2-4AEF-A02F-F78128004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92716" y="1379057"/>
              <a:ext cx="4267200" cy="448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CFA8D7-A222-4305-930E-2F941807E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7026" y="1174044"/>
              <a:ext cx="1049859" cy="1739409"/>
            </a:xfrm>
            <a:prstGeom prst="rect">
              <a:avLst/>
            </a:prstGeom>
          </p:spPr>
        </p:pic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FFD46D4-6D71-4DFA-B555-505E24EB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E7BED43-B610-4F92-BD58-70073C86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REDUFLAME  </a:t>
            </a:r>
            <a:fld id="{3E036599-ACBF-4A8A-B19E-82C6A4DEB6F7}" type="slidenum">
              <a:rPr lang="en-IN" smtClean="0"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6998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E0B90130-4E61-4603-8467-5D5F54FE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0AE65EB2-EA75-4912-9689-CF85AB34661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CA54BA-015B-4974-B500-D6CF65C64731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57C137-76FB-409C-8474-71B536664467}"/>
              </a:ext>
            </a:extLst>
          </p:cNvPr>
          <p:cNvSpPr/>
          <p:nvPr/>
        </p:nvSpPr>
        <p:spPr>
          <a:xfrm>
            <a:off x="2502074" y="6103583"/>
            <a:ext cx="7747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REDUFLAME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8C7B6B-04DD-470C-9494-50CDD8BE8714}"/>
              </a:ext>
            </a:extLst>
          </p:cNvPr>
          <p:cNvGrpSpPr/>
          <p:nvPr/>
        </p:nvGrpSpPr>
        <p:grpSpPr>
          <a:xfrm>
            <a:off x="935388" y="1488309"/>
            <a:ext cx="10417179" cy="4048243"/>
            <a:chOff x="448377" y="1580443"/>
            <a:chExt cx="10417179" cy="404824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FC7654D-0D78-4CFA-9166-34A30003B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77" y="2350152"/>
              <a:ext cx="1233667" cy="2491004"/>
            </a:xfrm>
            <a:prstGeom prst="rect">
              <a:avLst/>
            </a:prstGeom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BF37E6D1-1D6B-4F55-89F7-F94728FBD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2044" y="1580443"/>
              <a:ext cx="5227345" cy="4048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208E274-7D86-4104-AB36-432D07DD5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898" y="1580443"/>
              <a:ext cx="3833658" cy="3979335"/>
            </a:xfrm>
            <a:prstGeom prst="rect">
              <a:avLst/>
            </a:prstGeom>
          </p:spPr>
        </p:pic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37217-C37F-4E8A-A70C-E3A553FC8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BAC37-C1C7-43B0-A5E5-A6DB439C6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REDUFLAME  </a:t>
            </a:r>
            <a:fld id="{3E036599-ACBF-4A8A-B19E-82C6A4DEB6F7}" type="slidenum">
              <a:rPr lang="en-IN" smtClean="0"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1010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E0B90130-4E61-4603-8467-5D5F54FE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0AE65EB2-EA75-4912-9689-CF85AB34661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CA54BA-015B-4974-B500-D6CF65C64731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57C137-76FB-409C-8474-71B536664467}"/>
              </a:ext>
            </a:extLst>
          </p:cNvPr>
          <p:cNvSpPr/>
          <p:nvPr/>
        </p:nvSpPr>
        <p:spPr>
          <a:xfrm>
            <a:off x="2502074" y="6103583"/>
            <a:ext cx="7747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REDUFLAME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E38EB4B-39DE-45CA-B542-282486636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6180" y="1241776"/>
            <a:ext cx="5915378" cy="334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57A0690-B22C-410D-BB3F-A702C0704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7425" y="4588932"/>
            <a:ext cx="9522178" cy="130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C817D1-782A-48C8-B3F1-257985D9E1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43" y="1947333"/>
            <a:ext cx="1233667" cy="2462495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C9BF891-2538-43EB-A795-7BEDADAC8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7EF5902-5A7F-47D5-9960-C48CFD41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REDUFLAME  </a:t>
            </a:r>
            <a:fld id="{3E036599-ACBF-4A8A-B19E-82C6A4DEB6F7}" type="slidenum">
              <a:rPr lang="en-IN" smtClean="0"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7913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E0B90130-4E61-4603-8467-5D5F54FE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0AE65EB2-EA75-4912-9689-CF85AB34661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CA54BA-015B-4974-B500-D6CF65C64731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57C137-76FB-409C-8474-71B536664467}"/>
              </a:ext>
            </a:extLst>
          </p:cNvPr>
          <p:cNvSpPr/>
          <p:nvPr/>
        </p:nvSpPr>
        <p:spPr>
          <a:xfrm>
            <a:off x="2502074" y="6103583"/>
            <a:ext cx="7747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REDUFLAME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09EEA9-E8EB-48B0-AF11-1046147AE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977816"/>
              </p:ext>
            </p:extLst>
          </p:nvPr>
        </p:nvGraphicFramePr>
        <p:xfrm>
          <a:off x="1275644" y="1439341"/>
          <a:ext cx="8342489" cy="4627346"/>
        </p:xfrm>
        <a:graphic>
          <a:graphicData uri="http://schemas.openxmlformats.org/drawingml/2006/table">
            <a:tbl>
              <a:tblPr/>
              <a:tblGrid>
                <a:gridCol w="426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44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67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Sl. No.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Sanskrit Name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Or Local Name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Botanical Name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Part used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Classical Reference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1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Asoca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Saraca</a:t>
                      </a:r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asoca</a:t>
                      </a:r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Bark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API PART – I, VOL – I, 9 PAGE NOS. 24-25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7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2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Amlaki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Emblica</a:t>
                      </a:r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officinalis</a:t>
                      </a:r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Gaertn</a:t>
                      </a:r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Fruit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API PART – I, VOL – I, 3 PAGE NOS. 06-08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8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3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Lashuna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Allium sativam Linn.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Bulb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API PART – I, VOL – III, 50 PAGE NOS. 163 to 165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3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4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Haridra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Cucuma longa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Rizome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API PART – I, VOL – I, 30 PAGE NOS. 77-79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8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5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Kunduru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kern="120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Calibri"/>
                        </a:rPr>
                        <a:t>Boswella serrata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Gum Resin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0" indent="-34734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1" kern="1200" dirty="0">
                          <a:solidFill>
                            <a:srgbClr val="000099"/>
                          </a:solidFill>
                          <a:latin typeface="Calibri"/>
                          <a:ea typeface="Times New Roman"/>
                          <a:cs typeface="Calibri"/>
                        </a:rPr>
                        <a:t>API PART – I, VOL – IV, 24 – PAGE NOS. 83 – 85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8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6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Guggulu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Commiphora mukul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Gum Resin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API PART – I, VOL – I, 28 PAGE NOS. 73 - 74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8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7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Punarnava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Borehaavia diffusa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Whole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Plant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API PART – I, VOL – I, 60 PAGE NOS. 163 - 165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8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8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Chitrak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Plumbago Indica</a:t>
                      </a:r>
                      <a:r>
                        <a:rPr lang="en-US" sz="1400" b="1" kern="120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Root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API PART – I, VOL – I, 20 PAGE NOS. 52 - 54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639" marR="31639" marT="66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F8C6109-EEC7-4518-AC9D-8B0851310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689" y="1439341"/>
            <a:ext cx="1233667" cy="2462495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B83AA5-F292-45E8-BFCC-2F42C7AD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36BFEF-17D3-403A-8CF3-DFE19643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REDUFLAME  </a:t>
            </a:r>
            <a:fld id="{3E036599-ACBF-4A8A-B19E-82C6A4DEB6F7}" type="slidenum">
              <a:rPr lang="en-IN" smtClean="0"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378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E0B90130-4E61-4603-8467-5D5F54FE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0AE65EB2-EA75-4912-9689-CF85AB34661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CA54BA-015B-4974-B500-D6CF65C64731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57C137-76FB-409C-8474-71B536664467}"/>
              </a:ext>
            </a:extLst>
          </p:cNvPr>
          <p:cNvSpPr/>
          <p:nvPr/>
        </p:nvSpPr>
        <p:spPr>
          <a:xfrm>
            <a:off x="2502074" y="6103583"/>
            <a:ext cx="7747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REDUFLAME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3E7C6F-6774-4178-9C26-4CBEDD317AB8}"/>
              </a:ext>
            </a:extLst>
          </p:cNvPr>
          <p:cNvSpPr txBox="1"/>
          <p:nvPr/>
        </p:nvSpPr>
        <p:spPr>
          <a:xfrm>
            <a:off x="254002" y="4944538"/>
            <a:ext cx="116559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/>
              <a:t>Manufactured by: M/s. Kalaga Herbal Research Labs Pvt Ltd., 16-4-38, First Floor, Kalaga Mart, M. G. Road, Palakollu -534260, W. G. Dt., Andhra Pradesh.</a:t>
            </a:r>
          </a:p>
          <a:p>
            <a:r>
              <a:rPr lang="en-IN" sz="1400" b="1" dirty="0"/>
              <a:t>		</a:t>
            </a:r>
            <a:r>
              <a:rPr lang="en-IN" sz="1400" b="1" dirty="0">
                <a:hlinkClick r:id="rId4"/>
              </a:rPr>
              <a:t>technical@kalagaherbal.com</a:t>
            </a:r>
            <a:r>
              <a:rPr lang="en-IN" sz="1400" b="1" dirty="0"/>
              <a:t>, </a:t>
            </a:r>
            <a:r>
              <a:rPr lang="en-IN" sz="1400" b="1" dirty="0">
                <a:hlinkClick r:id="rId5"/>
              </a:rPr>
              <a:t>drkvgsmurty@kalagaherbal.com</a:t>
            </a:r>
            <a:r>
              <a:rPr lang="en-IN" sz="1400" b="1" dirty="0"/>
              <a:t>   	</a:t>
            </a:r>
            <a:r>
              <a:rPr lang="en-IN" sz="1400" b="1" dirty="0">
                <a:hlinkClick r:id="rId6"/>
              </a:rPr>
              <a:t>www.kalagaherbal.com</a:t>
            </a:r>
            <a:endParaRPr lang="en-IN" sz="1400" b="1" dirty="0"/>
          </a:p>
          <a:p>
            <a:endParaRPr lang="en-IN" sz="1400" b="1" dirty="0"/>
          </a:p>
          <a:p>
            <a:r>
              <a:rPr lang="en-IN" sz="1400" b="1" dirty="0"/>
              <a:t>Marketed by: M/s. Kalaga Integrated Health Care Pvt Ltd., 2-2-1109/1, Flat No. 501, Brindavan Apartments, Bagh Amberpet, Hyderabad -50013, Telangana.</a:t>
            </a:r>
          </a:p>
          <a:p>
            <a:r>
              <a:rPr lang="en-IN" sz="1400" b="1" dirty="0"/>
              <a:t>		</a:t>
            </a:r>
            <a:r>
              <a:rPr lang="en-IN" sz="1400" b="1" dirty="0">
                <a:hlinkClick r:id="rId7"/>
              </a:rPr>
              <a:t>technical@kalagahealth.com</a:t>
            </a:r>
            <a:r>
              <a:rPr lang="en-IN" sz="1400" b="1" dirty="0"/>
              <a:t>, </a:t>
            </a:r>
            <a:r>
              <a:rPr lang="en-IN" sz="1400" b="1" dirty="0">
                <a:hlinkClick r:id="rId8"/>
              </a:rPr>
              <a:t>drkvgsmurty@kalagaheaalth.com</a:t>
            </a:r>
            <a:r>
              <a:rPr lang="en-IN" sz="1400" b="1" dirty="0"/>
              <a:t> 	</a:t>
            </a:r>
            <a:r>
              <a:rPr lang="en-IN" sz="1400" b="1" dirty="0">
                <a:hlinkClick r:id="rId9"/>
              </a:rPr>
              <a:t>www.kalagahealth.com</a:t>
            </a:r>
            <a:r>
              <a:rPr lang="en-IN" sz="1400" b="1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51B973-3B61-49B9-A522-A15F834045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56" y="1371600"/>
            <a:ext cx="1715911" cy="32681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102239-0F83-43FB-8C24-188B128B2704}"/>
              </a:ext>
            </a:extLst>
          </p:cNvPr>
          <p:cNvSpPr txBox="1"/>
          <p:nvPr/>
        </p:nvSpPr>
        <p:spPr>
          <a:xfrm>
            <a:off x="3623742" y="1292580"/>
            <a:ext cx="66040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/>
              <a:t>Reduflame – Capsules Benefits:</a:t>
            </a:r>
            <a:endParaRPr lang="en-IN" sz="1600" dirty="0"/>
          </a:p>
          <a:p>
            <a:pPr marL="800100" lvl="1" indent="-342900">
              <a:buFont typeface="+mj-lt"/>
              <a:buAutoNum type="arabicPeriod"/>
            </a:pPr>
            <a:r>
              <a:rPr lang="en-IN" b="1" dirty="0"/>
              <a:t>Reduces Internal Inflammation in the body parts, by correcting High Sensitive C-Reactive Protein, Tumour Necrosis Factor (TNF) and Interleukin 6 (IL 6).</a:t>
            </a:r>
            <a:endParaRPr lang="en-IN" sz="1600" dirty="0"/>
          </a:p>
          <a:p>
            <a:pPr marL="800100" lvl="1" indent="-342900">
              <a:buFont typeface="+mj-lt"/>
              <a:buAutoNum type="arabicPeriod"/>
            </a:pPr>
            <a:r>
              <a:rPr lang="en-IN" b="1" dirty="0"/>
              <a:t>Supports body cell regeneration, and improves Body Cell Resistance against Oxidative damage.</a:t>
            </a:r>
            <a:endParaRPr lang="en-IN" sz="1600" dirty="0"/>
          </a:p>
          <a:p>
            <a:pPr marL="800100" lvl="1" indent="-342900">
              <a:buFont typeface="+mj-lt"/>
              <a:buAutoNum type="arabicPeriod"/>
            </a:pPr>
            <a:r>
              <a:rPr lang="en-IN" b="1" dirty="0"/>
              <a:t>Fights internal infections with Anti-inflammatory, Anti-allergic, Anti-viral and Anti-tumour actions.</a:t>
            </a:r>
            <a:endParaRPr lang="en-IN" sz="1600" dirty="0"/>
          </a:p>
          <a:p>
            <a:pPr marL="800100" lvl="1" indent="-342900">
              <a:buFont typeface="+mj-lt"/>
              <a:buAutoNum type="arabicPeriod"/>
            </a:pPr>
            <a:r>
              <a:rPr lang="en-IN" b="1" dirty="0"/>
              <a:t>Addresses Obesity (Adapose Tissue Dysfunction).</a:t>
            </a:r>
            <a:endParaRPr lang="en-IN" sz="1600" dirty="0"/>
          </a:p>
          <a:p>
            <a:pPr marL="800100" lvl="1" indent="-342900">
              <a:buFont typeface="+mj-lt"/>
              <a:buAutoNum type="arabicPeriod"/>
            </a:pPr>
            <a:r>
              <a:rPr lang="en-IN" b="1" dirty="0"/>
              <a:t>Effective on Auto-immune diseases, Cancer and Intestinal related inflammation.</a:t>
            </a:r>
            <a:endParaRPr lang="en-IN" sz="1600" dirty="0"/>
          </a:p>
          <a:p>
            <a:pPr marL="800100" lvl="1" indent="-342900">
              <a:buFont typeface="+mj-lt"/>
              <a:buAutoNum type="arabicPeriod"/>
            </a:pPr>
            <a:r>
              <a:rPr lang="en-IN" b="1" dirty="0"/>
              <a:t>Regulates Cytokine storms.</a:t>
            </a:r>
            <a:endParaRPr lang="en-IN" sz="16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E6C653-2CB1-4F9C-B085-BD10B446F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FB7DB8-0C7D-426F-B025-9C304C9C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REDUFLAME  </a:t>
            </a:r>
            <a:fld id="{3E036599-ACBF-4A8A-B19E-82C6A4DEB6F7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421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E0B90130-4E61-4603-8467-5D5F54FE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0AE65EB2-EA75-4912-9689-CF85AB34661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CA54BA-015B-4974-B500-D6CF65C64731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57C137-76FB-409C-8474-71B536664467}"/>
              </a:ext>
            </a:extLst>
          </p:cNvPr>
          <p:cNvSpPr/>
          <p:nvPr/>
        </p:nvSpPr>
        <p:spPr>
          <a:xfrm>
            <a:off x="2502074" y="6103583"/>
            <a:ext cx="7747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REDUFLAME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A74148-E020-4997-826B-AD5E5F051EA3}"/>
              </a:ext>
            </a:extLst>
          </p:cNvPr>
          <p:cNvGrpSpPr/>
          <p:nvPr/>
        </p:nvGrpSpPr>
        <p:grpSpPr>
          <a:xfrm>
            <a:off x="1185336" y="1349022"/>
            <a:ext cx="9093195" cy="4368800"/>
            <a:chOff x="1185336" y="1349022"/>
            <a:chExt cx="9093195" cy="4368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AD7E6A-6D27-4E98-BFD5-E2546A230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85336" y="1349022"/>
              <a:ext cx="7747377" cy="436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4B35440-4EC8-42ED-BAA1-C5B6060AB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8232" y="2057400"/>
              <a:ext cx="1440299" cy="2743200"/>
            </a:xfrm>
            <a:prstGeom prst="rect">
              <a:avLst/>
            </a:prstGeom>
          </p:spPr>
        </p:pic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605CA1-5079-47F6-9057-9F69893F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041DC7B-FDC1-44B6-8729-CEC6EA6E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REDUFLAME  </a:t>
            </a:r>
            <a:fld id="{3E036599-ACBF-4A8A-B19E-82C6A4DEB6F7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9887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E0B90130-4E61-4603-8467-5D5F54FE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0AE65EB2-EA75-4912-9689-CF85AB34661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CA54BA-015B-4974-B500-D6CF65C64731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57C137-76FB-409C-8474-71B536664467}"/>
              </a:ext>
            </a:extLst>
          </p:cNvPr>
          <p:cNvSpPr/>
          <p:nvPr/>
        </p:nvSpPr>
        <p:spPr>
          <a:xfrm>
            <a:off x="2502074" y="6103583"/>
            <a:ext cx="7747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REDUFLAME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0EB5D2-FE63-43D5-82E5-4C4E968ED68E}"/>
              </a:ext>
            </a:extLst>
          </p:cNvPr>
          <p:cNvGrpSpPr/>
          <p:nvPr/>
        </p:nvGrpSpPr>
        <p:grpSpPr>
          <a:xfrm>
            <a:off x="867838" y="1311317"/>
            <a:ext cx="10278282" cy="4279178"/>
            <a:chOff x="867838" y="1311317"/>
            <a:chExt cx="10278282" cy="427917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A1EE30-FAC2-4528-AFA6-D3D04AE414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7838" y="1337733"/>
              <a:ext cx="4426652" cy="425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8EC681-9F6B-4593-8D87-3B330F149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39111" y="1311317"/>
              <a:ext cx="4707009" cy="4279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CCD9E21-4ACD-4056-A626-F76BA3F80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755" y="1470335"/>
              <a:ext cx="1124679" cy="2142069"/>
            </a:xfrm>
            <a:prstGeom prst="rect">
              <a:avLst/>
            </a:prstGeom>
          </p:spPr>
        </p:pic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D0C34D3-14E7-4D96-B962-7411586A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CA87DB-07DF-4B3D-989F-E0C8CD21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REDUFLAME </a:t>
            </a:r>
            <a:fld id="{3E036599-ACBF-4A8A-B19E-82C6A4DEB6F7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881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E0B90130-4E61-4603-8467-5D5F54FE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0AE65EB2-EA75-4912-9689-CF85AB34661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CA54BA-015B-4974-B500-D6CF65C64731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57C137-76FB-409C-8474-71B536664467}"/>
              </a:ext>
            </a:extLst>
          </p:cNvPr>
          <p:cNvSpPr/>
          <p:nvPr/>
        </p:nvSpPr>
        <p:spPr>
          <a:xfrm>
            <a:off x="2502074" y="6103583"/>
            <a:ext cx="7747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REDUFLAME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4AAEA8-C7A8-41F2-8774-E91ADC60EB81}"/>
              </a:ext>
            </a:extLst>
          </p:cNvPr>
          <p:cNvGrpSpPr/>
          <p:nvPr/>
        </p:nvGrpSpPr>
        <p:grpSpPr>
          <a:xfrm>
            <a:off x="1507067" y="1174044"/>
            <a:ext cx="9143984" cy="4588934"/>
            <a:chOff x="1507067" y="1174044"/>
            <a:chExt cx="9143984" cy="45889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B58FD3-BB07-4AA8-A742-F6F258EE4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07067" y="1174044"/>
              <a:ext cx="7834489" cy="458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7072C0-71A9-4A0C-97B4-380C23BDC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752" y="2119487"/>
              <a:ext cx="1440299" cy="2743200"/>
            </a:xfrm>
            <a:prstGeom prst="rect">
              <a:avLst/>
            </a:prstGeom>
          </p:spPr>
        </p:pic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6374093-8B15-47AE-AD3F-263420A0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086AB76-F179-402D-8F62-3EABCF9E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REDUFLAME  </a:t>
            </a:r>
            <a:fld id="{3E036599-ACBF-4A8A-B19E-82C6A4DEB6F7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456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E0B90130-4E61-4603-8467-5D5F54FE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0AE65EB2-EA75-4912-9689-CF85AB34661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CA54BA-015B-4974-B500-D6CF65C64731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57C137-76FB-409C-8474-71B536664467}"/>
              </a:ext>
            </a:extLst>
          </p:cNvPr>
          <p:cNvSpPr/>
          <p:nvPr/>
        </p:nvSpPr>
        <p:spPr>
          <a:xfrm>
            <a:off x="2502074" y="6103583"/>
            <a:ext cx="7747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REDUFLAME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FDFAF7-DC56-40FA-A6A3-7E1368F7605F}"/>
              </a:ext>
            </a:extLst>
          </p:cNvPr>
          <p:cNvGrpSpPr/>
          <p:nvPr/>
        </p:nvGrpSpPr>
        <p:grpSpPr>
          <a:xfrm>
            <a:off x="990601" y="1444977"/>
            <a:ext cx="9536289" cy="4075289"/>
            <a:chOff x="990601" y="1444977"/>
            <a:chExt cx="9536289" cy="4075289"/>
          </a:xfrm>
        </p:grpSpPr>
        <p:pic>
          <p:nvPicPr>
            <p:cNvPr id="6" name="Picture 5" descr="E:\KHRL Research\KHRL 21\Inflammation Markers\TNF\TNF Images\TNF%20F5_large%20(2).jpg">
              <a:extLst>
                <a:ext uri="{FF2B5EF4-FFF2-40B4-BE49-F238E27FC236}">
                  <a16:creationId xmlns:a16="http://schemas.microsoft.com/office/drawing/2014/main" id="{C1F17816-7D7F-4F2C-A46C-4843F483A252}"/>
                </a:ext>
              </a:extLst>
            </p:cNvPr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1" y="1444977"/>
              <a:ext cx="4907844" cy="4075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E:\KHRL Research\KHRL 21\Inflammation Markers\NF kB\NFkB Images\NF-kB-disease-associations.jpg">
              <a:extLst>
                <a:ext uri="{FF2B5EF4-FFF2-40B4-BE49-F238E27FC236}">
                  <a16:creationId xmlns:a16="http://schemas.microsoft.com/office/drawing/2014/main" id="{D3507FEF-DD26-4148-9764-8820285EC48E}"/>
                </a:ext>
              </a:extLst>
            </p:cNvPr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98445" y="1444977"/>
              <a:ext cx="4628445" cy="4075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3C49C14-B5C9-453E-B362-FB315474B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7197" y="1444977"/>
              <a:ext cx="967609" cy="1806223"/>
            </a:xfrm>
            <a:prstGeom prst="rect">
              <a:avLst/>
            </a:prstGeom>
          </p:spPr>
        </p:pic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3D72DC6-263E-4E36-82E5-20CEA8692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9F2F1D1-1CD2-4FCD-B284-69EC18FF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REDUFLAME  </a:t>
            </a:r>
            <a:fld id="{3E036599-ACBF-4A8A-B19E-82C6A4DEB6F7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588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E0B90130-4E61-4603-8467-5D5F54FE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0AE65EB2-EA75-4912-9689-CF85AB34661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CA54BA-015B-4974-B500-D6CF65C64731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57C137-76FB-409C-8474-71B536664467}"/>
              </a:ext>
            </a:extLst>
          </p:cNvPr>
          <p:cNvSpPr/>
          <p:nvPr/>
        </p:nvSpPr>
        <p:spPr>
          <a:xfrm>
            <a:off x="2502074" y="6103583"/>
            <a:ext cx="7747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REDUFLAME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11A209-967D-490B-93BF-F274A515D078}"/>
              </a:ext>
            </a:extLst>
          </p:cNvPr>
          <p:cNvGrpSpPr/>
          <p:nvPr/>
        </p:nvGrpSpPr>
        <p:grpSpPr>
          <a:xfrm>
            <a:off x="1275647" y="1518357"/>
            <a:ext cx="9714057" cy="4374444"/>
            <a:chOff x="1275647" y="1518357"/>
            <a:chExt cx="9714057" cy="4374444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7A7B8033-09E4-47A3-B813-6FD0D6033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75647" y="1518357"/>
              <a:ext cx="4978400" cy="4374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17FD10AB-9E72-40E0-AB92-D2BDD6BD8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49971" y="1518357"/>
              <a:ext cx="4639733" cy="4374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FDFDA9-542B-43C5-83D9-25FD5A148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971" y="3429000"/>
              <a:ext cx="1032962" cy="1928217"/>
            </a:xfrm>
            <a:prstGeom prst="rect">
              <a:avLst/>
            </a:prstGeom>
          </p:spPr>
        </p:pic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CF983FD-E92E-4C4D-A4C1-2493C4B7A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9350938-113F-4C08-9A5C-7923A9B1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REDUFLAME  </a:t>
            </a:r>
            <a:fld id="{3E036599-ACBF-4A8A-B19E-82C6A4DEB6F7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229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E0B90130-4E61-4603-8467-5D5F54FE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0AE65EB2-EA75-4912-9689-CF85AB34661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CA54BA-015B-4974-B500-D6CF65C64731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57C137-76FB-409C-8474-71B536664467}"/>
              </a:ext>
            </a:extLst>
          </p:cNvPr>
          <p:cNvSpPr/>
          <p:nvPr/>
        </p:nvSpPr>
        <p:spPr>
          <a:xfrm>
            <a:off x="2502074" y="6103583"/>
            <a:ext cx="7747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REDUFLAME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572E6E-EBEF-4D9A-91F2-8479029394CE}"/>
              </a:ext>
            </a:extLst>
          </p:cNvPr>
          <p:cNvGrpSpPr/>
          <p:nvPr/>
        </p:nvGrpSpPr>
        <p:grpSpPr>
          <a:xfrm>
            <a:off x="869215" y="1374233"/>
            <a:ext cx="10315367" cy="4419600"/>
            <a:chOff x="869215" y="1374233"/>
            <a:chExt cx="10315367" cy="441960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3FCA0426-58BD-453D-A1E9-C4FE91D43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6618" y="1374233"/>
              <a:ext cx="5128094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2FB8FB5B-3C7C-4BE0-ABA4-FF3B98C7D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56488" y="1374233"/>
              <a:ext cx="5128094" cy="433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05817B6-8C59-4E83-9387-FECB9FA63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215" y="3479800"/>
              <a:ext cx="1032962" cy="1928217"/>
            </a:xfrm>
            <a:prstGeom prst="rect">
              <a:avLst/>
            </a:prstGeom>
          </p:spPr>
        </p:pic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9BD2383-7CD7-497A-AEAE-E5A7E3B2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5A2DBDA-2F0B-422C-9157-D7C2FAA2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REDUFLAME  </a:t>
            </a:r>
            <a:fld id="{3E036599-ACBF-4A8A-B19E-82C6A4DEB6F7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7557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VK Teja\Logos\kalaga herbal logo.jpg">
            <a:extLst>
              <a:ext uri="{FF2B5EF4-FFF2-40B4-BE49-F238E27FC236}">
                <a16:creationId xmlns:a16="http://schemas.microsoft.com/office/drawing/2014/main" id="{E0B90130-4E61-4603-8467-5D5F54FE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107245"/>
            <a:ext cx="1066799" cy="1066799"/>
          </a:xfrm>
          <a:prstGeom prst="rect">
            <a:avLst/>
          </a:prstGeom>
          <a:noFill/>
        </p:spPr>
      </p:pic>
      <p:pic>
        <p:nvPicPr>
          <p:cNvPr id="3" name="Picture 2" descr="Logo 2">
            <a:extLst>
              <a:ext uri="{FF2B5EF4-FFF2-40B4-BE49-F238E27FC236}">
                <a16:creationId xmlns:a16="http://schemas.microsoft.com/office/drawing/2014/main" id="{0AE65EB2-EA75-4912-9689-CF85AB34661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956" y="10724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CA54BA-015B-4974-B500-D6CF65C64731}"/>
              </a:ext>
            </a:extLst>
          </p:cNvPr>
          <p:cNvSpPr/>
          <p:nvPr/>
        </p:nvSpPr>
        <p:spPr>
          <a:xfrm>
            <a:off x="1761067" y="227331"/>
            <a:ext cx="8765823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Manufactured by: M/s. Kalaga Herbal research Labs Pvt Ltd., and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>
                <a:latin typeface="Arial" panose="020B060402020202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Marketed by: M/s. Kalaga Integrated Health Care Pvt Ltd.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57C137-76FB-409C-8474-71B536664467}"/>
              </a:ext>
            </a:extLst>
          </p:cNvPr>
          <p:cNvSpPr/>
          <p:nvPr/>
        </p:nvSpPr>
        <p:spPr>
          <a:xfrm>
            <a:off x="2502074" y="6103583"/>
            <a:ext cx="7747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FORMULATOR OF REDUFLAME -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 K.V.G.S. MURTY, MBBS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0E1F8B-CE69-4F08-9729-BA1476DB34E0}"/>
              </a:ext>
            </a:extLst>
          </p:cNvPr>
          <p:cNvGrpSpPr/>
          <p:nvPr/>
        </p:nvGrpSpPr>
        <p:grpSpPr>
          <a:xfrm>
            <a:off x="1347178" y="1360316"/>
            <a:ext cx="9526146" cy="4562653"/>
            <a:chOff x="1347178" y="1540930"/>
            <a:chExt cx="9526146" cy="4562653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E6BC2C79-F31D-4242-93CE-6415F18432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2667" y="1540931"/>
              <a:ext cx="5200657" cy="4210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A1D9563D-F3FC-4D38-BCC6-B541A143C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47178" y="1540930"/>
              <a:ext cx="4325490" cy="4210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B5477C-1ED1-453D-93D7-8FC21F183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348" y="4175366"/>
              <a:ext cx="1032962" cy="1928217"/>
            </a:xfrm>
            <a:prstGeom prst="rect">
              <a:avLst/>
            </a:prstGeom>
          </p:spPr>
        </p:pic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6244DC8-0B20-4446-9204-E387ABE4B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Physician's Information only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CCF052-57AA-46DF-9AC9-2E2E51C1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REDUFLAME  </a:t>
            </a:r>
            <a:fld id="{3E036599-ACBF-4A8A-B19E-82C6A4DEB6F7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3035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1208</Words>
  <Application>Microsoft Office PowerPoint</Application>
  <PresentationFormat>Widescreen</PresentationFormat>
  <Paragraphs>137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REDUFLAME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REDUFLAME</dc:title>
  <dc:creator>gunneswara rao kalaga</dc:creator>
  <cp:lastModifiedBy>gunneswara rao kalaga</cp:lastModifiedBy>
  <cp:revision>28</cp:revision>
  <dcterms:created xsi:type="dcterms:W3CDTF">2020-07-21T09:11:53Z</dcterms:created>
  <dcterms:modified xsi:type="dcterms:W3CDTF">2020-07-22T16:20:18Z</dcterms:modified>
</cp:coreProperties>
</file>